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62" r:id="rId6"/>
    <p:sldId id="258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2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8361-AF93-49F6-9DED-0DF05E6D989E}" type="datetimeFigureOut">
              <a:rPr lang="en-US" smtClean="0"/>
              <a:pPr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81723-A14A-4840-BC64-DE376762C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package" Target="../embeddings/Microsoft_Excel_Sheet1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058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Content Delivery Networks in Flux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Bruce Maggs</a:t>
            </a:r>
          </a:p>
          <a:p>
            <a:r>
              <a:rPr lang="en-US" sz="3600" dirty="0" smtClean="0"/>
              <a:t>Duke University</a:t>
            </a:r>
          </a:p>
          <a:p>
            <a:r>
              <a:rPr lang="en-US" sz="3600" dirty="0" err="1" smtClean="0"/>
              <a:t>Akamai</a:t>
            </a:r>
            <a:r>
              <a:rPr lang="en-US" sz="3600" dirty="0" smtClean="0"/>
              <a:t> Technologies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149352"/>
            <a:ext cx="8534400" cy="758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Short History of America by R. Crumb</a:t>
            </a:r>
            <a:endParaRPr lang="en-US" sz="2400" dirty="0"/>
          </a:p>
        </p:txBody>
      </p:sp>
      <p:pic>
        <p:nvPicPr>
          <p:cNvPr id="4" name="Picture 3" descr="SHOA_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799" y="533400"/>
            <a:ext cx="6943981" cy="61541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19200" y="591504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Client-Server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591504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Hosting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591504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Caching Hardware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1810704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Peer-to-Peer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05200" y="1810704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Content-Delivery Networks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91200" y="1810704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ISP-operated CDNs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05200" y="29718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CDN Brokers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791200" y="29718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Hybrid CDNs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219200" y="4172904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Licensed CDNs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791200" y="41910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Future Internet Architectures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219200" y="29718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Content-Provider CDNs</a:t>
            </a:r>
          </a:p>
          <a:p>
            <a:pPr algn="ctr"/>
            <a:r>
              <a:rPr lang="en-US" dirty="0" smtClean="0"/>
              <a:t>(Hyper Giants)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505200" y="41910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Federated CDNs?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Divergence of architectures</a:t>
            </a:r>
          </a:p>
          <a:p>
            <a:r>
              <a:rPr lang="en-US" dirty="0" smtClean="0"/>
              <a:t>Commoditization (e.g., video)</a:t>
            </a:r>
          </a:p>
          <a:p>
            <a:r>
              <a:rPr lang="en-US" dirty="0" smtClean="0"/>
              <a:t>Longer tail in object popularity distribution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168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Myriad Pro"/>
              </a:rPr>
              <a:t>Akamai Network Deployment</a:t>
            </a:r>
          </a:p>
        </p:txBody>
      </p:sp>
      <p:pic>
        <p:nvPicPr>
          <p:cNvPr id="389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518" y="1125070"/>
            <a:ext cx="8534400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5" descr="popup yel2"/>
          <p:cNvSpPr>
            <a:spLocks noChangeArrowheads="1"/>
          </p:cNvSpPr>
          <p:nvPr/>
        </p:nvSpPr>
        <p:spPr bwMode="auto">
          <a:xfrm>
            <a:off x="2008090" y="5573720"/>
            <a:ext cx="5181600" cy="750887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  <a:latin typeface="Perpetua"/>
            </a:endParaRP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2040358" y="5619757"/>
            <a:ext cx="1337226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  <a:latin typeface="Arial Black" pitchFamily="34" charset="0"/>
              </a:rPr>
              <a:t>127,000+</a:t>
            </a:r>
            <a:r>
              <a:rPr lang="en-US" dirty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Narrow" pitchFamily="34" charset="0"/>
              </a:rPr>
              <a:t>Servers</a:t>
            </a:r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4767856" y="5619757"/>
            <a:ext cx="973343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  <a:latin typeface="Arial Black" pitchFamily="34" charset="0"/>
              </a:rPr>
              <a:t>1164+</a:t>
            </a:r>
            <a:r>
              <a:rPr lang="en-US" dirty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Narrow" pitchFamily="34" charset="0"/>
              </a:rPr>
              <a:t>Networks</a:t>
            </a:r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6016317" y="5619757"/>
            <a:ext cx="995785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  <a:latin typeface="Arial Black" pitchFamily="34" charset="0"/>
              </a:rPr>
              <a:t>81</a:t>
            </a:r>
            <a:r>
              <a:rPr lang="en-US" dirty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Narrow" pitchFamily="34" charset="0"/>
              </a:rPr>
              <a:t>Countries</a:t>
            </a:r>
          </a:p>
        </p:txBody>
      </p:sp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3558281" y="5600707"/>
            <a:ext cx="952505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  <a:latin typeface="Arial Black" pitchFamily="34" charset="0"/>
              </a:rPr>
              <a:t>2197+</a:t>
            </a:r>
            <a:r>
              <a:rPr lang="en-US" dirty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dirty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Arial Narrow" pitchFamily="34" charset="0"/>
              </a:rPr>
              <a:t>POPs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755015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Akamai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Peak bit rate: 13.1 </a:t>
            </a:r>
            <a:r>
              <a:rPr lang="en-US" dirty="0" err="1" smtClean="0"/>
              <a:t>Tbps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smtClean="0"/>
              <a:t>3/13/2013</a:t>
            </a:r>
            <a:endParaRPr lang="en-US" dirty="0"/>
          </a:p>
          <a:p>
            <a:r>
              <a:rPr lang="en-US" dirty="0" smtClean="0"/>
              <a:t>Peak HTTP daily requests: 2.59 trillion on 9/23/12</a:t>
            </a:r>
          </a:p>
          <a:p>
            <a:r>
              <a:rPr lang="en-US" dirty="0" smtClean="0"/>
              <a:t>560.1M unique IPv4 addresses connected to Akamai </a:t>
            </a:r>
            <a:r>
              <a:rPr lang="en-US" dirty="0"/>
              <a:t>on 3/6/2012</a:t>
            </a:r>
            <a:endParaRPr lang="en-US" dirty="0" smtClean="0"/>
          </a:p>
          <a:p>
            <a:r>
              <a:rPr lang="en-US" dirty="0"/>
              <a:t>683M </a:t>
            </a:r>
            <a:r>
              <a:rPr lang="en-US" dirty="0" smtClean="0"/>
              <a:t>in </a:t>
            </a:r>
            <a:r>
              <a:rPr lang="en-US" dirty="0"/>
              <a:t>Q3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81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Big is the CDN Market?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6157010"/>
              </p:ext>
            </p:extLst>
          </p:nvPr>
        </p:nvGraphicFramePr>
        <p:xfrm>
          <a:off x="1828800" y="2209800"/>
          <a:ext cx="5381066" cy="3033713"/>
        </p:xfrm>
        <a:graphic>
          <a:graphicData uri="http://schemas.openxmlformats.org/presentationml/2006/ole">
            <p:oleObj spid="_x0000_s1036" name="Worksheet" r:id="rId3" imgW="4991100" imgH="2819400" progId="Excel.Sheet.12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8934" y="1459468"/>
            <a:ext cx="451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Data (Source: Bloomberg BusinessWeek)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5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Verifiable reliability</a:t>
            </a:r>
          </a:p>
          <a:p>
            <a:r>
              <a:rPr lang="en-US" dirty="0" smtClean="0"/>
              <a:t>Access control</a:t>
            </a:r>
          </a:p>
          <a:p>
            <a:r>
              <a:rPr lang="en-US" dirty="0" smtClean="0"/>
              <a:t>Invalidation</a:t>
            </a:r>
          </a:p>
          <a:p>
            <a:r>
              <a:rPr lang="en-US" dirty="0" smtClean="0"/>
              <a:t>Accounting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81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High-Margin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site acceleration (latency reduction)</a:t>
            </a:r>
          </a:p>
          <a:p>
            <a:r>
              <a:rPr lang="en-US" dirty="0" smtClean="0"/>
              <a:t>“Intelligence” about end users</a:t>
            </a:r>
          </a:p>
          <a:p>
            <a:r>
              <a:rPr lang="en-US" dirty="0" smtClean="0"/>
              <a:t>Protection</a:t>
            </a:r>
          </a:p>
          <a:p>
            <a:r>
              <a:rPr lang="en-US" dirty="0" smtClean="0"/>
              <a:t>Bells and whistles – rapid software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23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189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Worksheet</vt:lpstr>
      <vt:lpstr>Content Delivery Networks in Flux</vt:lpstr>
      <vt:lpstr>A Short History of America by R. Crumb</vt:lpstr>
      <vt:lpstr>Trends</vt:lpstr>
      <vt:lpstr>Akamai Network Deployment</vt:lpstr>
      <vt:lpstr>Akamai Statistics</vt:lpstr>
      <vt:lpstr>How Big is the CDN Market?</vt:lpstr>
      <vt:lpstr>Content Provider Requirements</vt:lpstr>
      <vt:lpstr> High-Margin Services</vt:lpstr>
    </vt:vector>
  </TitlesOfParts>
  <Company>Akamai Technologies,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Bold Decisions</dc:title>
  <dc:creator>bmm</dc:creator>
  <cp:lastModifiedBy>David Clark</cp:lastModifiedBy>
  <cp:revision>25</cp:revision>
  <dcterms:created xsi:type="dcterms:W3CDTF">2013-03-20T02:15:19Z</dcterms:created>
  <dcterms:modified xsi:type="dcterms:W3CDTF">2013-03-20T02:15:51Z</dcterms:modified>
</cp:coreProperties>
</file>