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25" r:id="rId2"/>
    <p:sldId id="389" r:id="rId3"/>
    <p:sldId id="390" r:id="rId4"/>
    <p:sldId id="391" r:id="rId5"/>
    <p:sldId id="392" r:id="rId6"/>
    <p:sldId id="395" r:id="rId7"/>
    <p:sldId id="404" r:id="rId8"/>
    <p:sldId id="396" r:id="rId9"/>
    <p:sldId id="397" r:id="rId10"/>
    <p:sldId id="398" r:id="rId11"/>
    <p:sldId id="399" r:id="rId12"/>
    <p:sldId id="400" r:id="rId13"/>
    <p:sldId id="405" r:id="rId14"/>
    <p:sldId id="401" r:id="rId15"/>
    <p:sldId id="402" r:id="rId16"/>
    <p:sldId id="403" r:id="rId17"/>
    <p:sldId id="406" r:id="rId18"/>
    <p:sldId id="408" r:id="rId19"/>
    <p:sldId id="409" r:id="rId20"/>
    <p:sldId id="410" r:id="rId21"/>
    <p:sldId id="411" r:id="rId22"/>
    <p:sldId id="412" r:id="rId23"/>
    <p:sldId id="413" r:id="rId24"/>
    <p:sldId id="423" r:id="rId25"/>
    <p:sldId id="421" r:id="rId26"/>
    <p:sldId id="430" r:id="rId27"/>
    <p:sldId id="424" r:id="rId28"/>
    <p:sldId id="415" r:id="rId29"/>
    <p:sldId id="425" r:id="rId30"/>
    <p:sldId id="426" r:id="rId31"/>
    <p:sldId id="419" r:id="rId32"/>
    <p:sldId id="427" r:id="rId33"/>
    <p:sldId id="428" r:id="rId34"/>
    <p:sldId id="432" r:id="rId35"/>
    <p:sldId id="42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Team" id="{8DBD52D0-858B-A94D-BE7E-7E2303C400BD}">
          <p14:sldIdLst>
            <p14:sldId id="325"/>
          </p14:sldIdLst>
        </p14:section>
        <p14:section name="Architecture overview" id="{3C831DDE-D3D5-864C-9890-3C16A9962144}">
          <p14:sldIdLst>
            <p14:sldId id="389"/>
            <p14:sldId id="390"/>
            <p14:sldId id="391"/>
            <p14:sldId id="392"/>
            <p14:sldId id="395"/>
            <p14:sldId id="404"/>
            <p14:sldId id="396"/>
            <p14:sldId id="397"/>
            <p14:sldId id="398"/>
            <p14:sldId id="399"/>
            <p14:sldId id="400"/>
            <p14:sldId id="405"/>
            <p14:sldId id="401"/>
            <p14:sldId id="402"/>
            <p14:sldId id="403"/>
            <p14:sldId id="406"/>
            <p14:sldId id="408"/>
            <p14:sldId id="409"/>
            <p14:sldId id="410"/>
            <p14:sldId id="411"/>
            <p14:sldId id="412"/>
            <p14:sldId id="413"/>
          </p14:sldIdLst>
        </p14:section>
        <p14:section name="Auspice " id="{D7BE080D-D2C3-AD41-8A88-1C822EF56153}">
          <p14:sldIdLst>
            <p14:sldId id="423"/>
            <p14:sldId id="421"/>
            <p14:sldId id="430"/>
          </p14:sldIdLst>
        </p14:section>
        <p14:section name="Scratchpad" id="{2AD278C0-ECA9-5241-96D6-6C093E64E51B}">
          <p14:sldIdLst>
            <p14:sldId id="424"/>
            <p14:sldId id="415"/>
            <p14:sldId id="425"/>
            <p14:sldId id="426"/>
            <p14:sldId id="419"/>
            <p14:sldId id="427"/>
            <p14:sldId id="428"/>
            <p14:sldId id="432"/>
            <p14:sldId id="42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B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1020" autoAdjust="0"/>
  </p:normalViewPr>
  <p:slideViewPr>
    <p:cSldViewPr snapToGrid="0" snapToObjects="1">
      <p:cViewPr>
        <p:scale>
          <a:sx n="74" d="100"/>
          <a:sy n="74" d="100"/>
        </p:scale>
        <p:origin x="-12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FF047-7A33-A444-B89C-A08F3285EA9D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BD038-A4E3-CE41-9211-3C467B7D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17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2B955-9F0A-3742-81E5-3684A01BA85F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DA4B-82F5-3243-939D-F92F0ACB0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39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B2EB8-F3C5-4881-A3DF-815405A40AF2}" type="slidenum">
              <a:rPr lang="en-US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691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1434F-57BF-4D1D-8ACD-FFADB357E0D3}" type="slidenum">
              <a:rPr lang="en-US"/>
              <a:pPr/>
              <a:t>22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691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b"/>
          <a:lstStyle/>
          <a:p>
            <a:pPr algn="r" defTabSz="914485"/>
            <a:fld id="{30FD3C55-66BA-466E-BF9D-ACBCEEF3445D}" type="slidenum">
              <a:rPr lang="en-US" sz="1100"/>
              <a:pPr algn="r" defTabSz="914485"/>
              <a:t>14</a:t>
            </a:fld>
            <a:endParaRPr lang="en-US" sz="1100" dirty="0"/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691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b"/>
          <a:lstStyle/>
          <a:p>
            <a:pPr algn="r" defTabSz="914485"/>
            <a:fld id="{30FD3C55-66BA-466E-BF9D-ACBCEEF3445D}" type="slidenum">
              <a:rPr lang="en-US" sz="1100"/>
              <a:pPr algn="r" defTabSz="914485"/>
              <a:t>15</a:t>
            </a:fld>
            <a:endParaRPr lang="en-US" sz="1100" dirty="0"/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691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24B58-058F-4143-BDED-01B5E253B563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445C-EA14-8944-9A0C-D6E7BA1950E2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36E2-610A-234D-A8E3-F01C93E31AE1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A0E0-97D7-A745-8AD0-2AABAB02AE83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B1DC-C375-7D4A-9D33-ACD470AA8493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4174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alpha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 sz="2400" b="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en-US" sz="2400" b="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3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92E4-6F46-484B-BD55-B5BB70A45E28}" type="datetime1">
              <a:rPr lang="en-US" smtClean="0"/>
              <a:t>3/18/2013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50567" y="6487582"/>
            <a:ext cx="2133600" cy="3704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9090D-D89E-4B13-B2DC-198D8FEE9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6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701-369F-714B-968F-B90132D10EBA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E775-38CF-C54B-A7F3-227DED17C335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9140"/>
            <a:ext cx="4038600" cy="49220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9140"/>
            <a:ext cx="4038600" cy="49220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EB7C-A528-B94A-8ED2-515DEDF97FE7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075D-52BA-DE40-8A42-9B4EC211BA9A}" type="datetime1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56AD-6963-9E4B-AB1E-666F20524E77}" type="datetime1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DAC9-DC56-BC42-8F12-701F938D93A1}" type="datetime1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A65-50A6-7C4E-9D7A-63F611CDF86A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079" y="195258"/>
            <a:ext cx="8543049" cy="836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079" y="1177454"/>
            <a:ext cx="8543049" cy="5109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34039-D090-A040-9666-31C74308C467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Line 23"/>
          <p:cNvSpPr>
            <a:spLocks noChangeShapeType="1"/>
          </p:cNvSpPr>
          <p:nvPr userDrawn="1"/>
        </p:nvSpPr>
        <p:spPr bwMode="auto">
          <a:xfrm flipV="1">
            <a:off x="333079" y="1071440"/>
            <a:ext cx="8543049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0" y="6564313"/>
            <a:ext cx="9144000" cy="300983"/>
          </a:xfrm>
          <a:prstGeom prst="rect">
            <a:avLst/>
          </a:prstGeom>
          <a:solidFill>
            <a:schemeClr val="accent2">
              <a:lumMod val="50000"/>
              <a:alpha val="8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9953" tIns="49976" rIns="99953" bIns="49976">
            <a:prstTxWarp prst="textNoShape">
              <a:avLst/>
            </a:prstTxWarp>
            <a:spAutoFit/>
          </a:bodyPr>
          <a:lstStyle/>
          <a:p>
            <a:pPr defTabSz="1000125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3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                                   U</a:t>
            </a:r>
            <a:r>
              <a:rPr lang="en-US" sz="11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NIVERSITY </a:t>
            </a:r>
            <a:r>
              <a:rPr lang="en-US" sz="11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OF </a:t>
            </a:r>
            <a:r>
              <a:rPr lang="en-US" sz="1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M</a:t>
            </a:r>
            <a:r>
              <a:rPr lang="en-US" sz="11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ASSACHUSETTS</a:t>
            </a:r>
            <a:r>
              <a:rPr lang="en-US" sz="1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 A</a:t>
            </a:r>
            <a:r>
              <a:rPr lang="en-US" sz="11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MHERST  • </a:t>
            </a:r>
            <a:r>
              <a:rPr lang="en-US" sz="1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 Department of Computer Science</a:t>
            </a:r>
            <a:endParaRPr lang="en-US" sz="1100" b="0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utiger Linotype" pitchFamily="34" charset="0"/>
            </a:endParaRPr>
          </a:p>
        </p:txBody>
      </p:sp>
      <p:pic>
        <p:nvPicPr>
          <p:cNvPr id="9" name="Picture 6" descr="newseal20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9213" y="6286500"/>
            <a:ext cx="5889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1672" y="6515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B13335D-4FC9-924F-B266-DEE7D65B6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hyperlink" Target="http://www.radiolabs.com/images/products/wireless-laptop-antenna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radiolabs.com/images/products/wireless-laptop-antenna.jpg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hyperlink" Target="http://www.thebarcodewarehouse.co.uk/images/dynamic/productPageGraphic.asp?id=421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radiolabs.com/images/products/wireless-laptop-antenna.jpg" TargetMode="Externa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ityfirst.winlab.rutgers.edu" TargetMode="External"/><Relationship Id="rId2" Type="http://schemas.openxmlformats.org/officeDocument/2006/relationships/hyperlink" Target="http://mobilityfirst.cs.umass.edu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hyperlink" Target="http://www.radiolabs.com/images/products/wireless-laptop-antenna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adiolabs.com/images/products/wireless-laptop-antenna.jp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10472" y="1828800"/>
            <a:ext cx="6533528" cy="2209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MobilityFirst</a:t>
            </a:r>
            <a:r>
              <a:rPr lang="en-US" sz="3200" dirty="0" smtClean="0">
                <a:solidFill>
                  <a:schemeClr val="bg1"/>
                </a:solidFill>
              </a:rPr>
              <a:t> Project Update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FIA PI Meeting, March 18-19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Part-I – Architectural Overview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71800" y="4267199"/>
            <a:ext cx="6019800" cy="230747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Arun Venkataramani, </a:t>
            </a:r>
            <a:r>
              <a:rPr lang="en-US" b="1" dirty="0" err="1" smtClean="0"/>
              <a:t>Dipankar</a:t>
            </a:r>
            <a:r>
              <a:rPr lang="en-US" b="1" dirty="0" smtClean="0"/>
              <a:t> </a:t>
            </a:r>
            <a:r>
              <a:rPr lang="en-US" b="1" dirty="0" err="1" smtClean="0"/>
              <a:t>Raychaudhuri</a:t>
            </a:r>
            <a:endParaRPr lang="en-US" b="1" dirty="0" smtClean="0"/>
          </a:p>
          <a:p>
            <a:r>
              <a:rPr lang="en-US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Umass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Amherst, Rutgers </a:t>
            </a:r>
            <a:endParaRPr lang="en-US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9090D-D89E-4B13-B2DC-198D8FEE9B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Indirection+grouping</a:t>
            </a:r>
            <a:r>
              <a:rPr lang="en-US" dirty="0" smtClean="0"/>
              <a:t>: Context-awareness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79" y="1177454"/>
            <a:ext cx="8543049" cy="8332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 source: CAID</a:t>
            </a:r>
            <a:r>
              <a:rPr lang="en-US" baseline="-25000" dirty="0" smtClean="0"/>
              <a:t> </a:t>
            </a:r>
            <a:r>
              <a:rPr lang="en-US" dirty="0" smtClean="0">
                <a:sym typeface="Wingdings"/>
              </a:rPr>
              <a:t> {T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, T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, …, 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}    // get terminal networks</a:t>
            </a:r>
          </a:p>
          <a:p>
            <a:r>
              <a:rPr lang="en-US" dirty="0" smtClean="0">
                <a:sym typeface="Wingdings"/>
              </a:rPr>
              <a:t>At terminal n/w: CAID  {members(CAID) | T</a:t>
            </a:r>
            <a:r>
              <a:rPr lang="en-US" baseline="-25000" dirty="0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}    // late binding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96076" y="2080036"/>
            <a:ext cx="7799196" cy="1199434"/>
            <a:chOff x="1216972" y="2098120"/>
            <a:chExt cx="7213732" cy="780263"/>
          </a:xfrm>
        </p:grpSpPr>
        <p:sp>
          <p:nvSpPr>
            <p:cNvPr id="5" name="Rectangle 4"/>
            <p:cNvSpPr/>
            <p:nvPr/>
          </p:nvSpPr>
          <p:spPr>
            <a:xfrm>
              <a:off x="1216972" y="2098120"/>
              <a:ext cx="7213732" cy="78026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15624" y="2350576"/>
              <a:ext cx="2560358" cy="300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792083" y="3279471"/>
            <a:ext cx="933738" cy="21868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7640534">
            <a:off x="548048" y="4264688"/>
            <a:ext cx="800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</a:rPr>
              <a:t>CAID</a:t>
            </a:r>
            <a:endParaRPr lang="en-US" sz="2000" dirty="0">
              <a:latin typeface="Courier"/>
              <a:cs typeface="Courier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44483" y="3431871"/>
            <a:ext cx="933738" cy="218682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7553137">
            <a:off x="656716" y="4424121"/>
            <a:ext cx="1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  <a:sym typeface="Wingdings"/>
              </a:rPr>
              <a:t>{T</a:t>
            </a:r>
            <a:r>
              <a:rPr lang="en-US" sz="2000" baseline="-25000" dirty="0">
                <a:latin typeface="Courier"/>
                <a:cs typeface="Courier"/>
                <a:sym typeface="Wingdings"/>
              </a:rPr>
              <a:t>1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,T</a:t>
            </a:r>
            <a:r>
              <a:rPr lang="en-US" sz="2000" baseline="-25000" dirty="0" smtClean="0">
                <a:latin typeface="Courier"/>
                <a:cs typeface="Courier"/>
                <a:sym typeface="Wingdings"/>
              </a:rPr>
              <a:t>2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,…,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T</a:t>
            </a:r>
            <a:r>
              <a:rPr lang="en-US" sz="2000" baseline="-25000" dirty="0" err="1" smtClean="0">
                <a:latin typeface="Courier"/>
                <a:cs typeface="Courier"/>
                <a:sym typeface="Wingdings"/>
              </a:rPr>
              <a:t>k</a:t>
            </a:r>
            <a:r>
              <a:rPr lang="en-US" sz="2000" dirty="0">
                <a:latin typeface="Courier"/>
                <a:cs typeface="Courier"/>
                <a:sym typeface="Wingdings"/>
              </a:rPr>
              <a:t>} 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15" name="Cloud 14"/>
          <p:cNvSpPr/>
          <p:nvPr/>
        </p:nvSpPr>
        <p:spPr bwMode="auto">
          <a:xfrm>
            <a:off x="6496249" y="4043006"/>
            <a:ext cx="1222228" cy="468511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" name="Cloud 15"/>
          <p:cNvSpPr/>
          <p:nvPr/>
        </p:nvSpPr>
        <p:spPr bwMode="auto">
          <a:xfrm>
            <a:off x="6610219" y="5298637"/>
            <a:ext cx="1260658" cy="468511"/>
          </a:xfrm>
          <a:prstGeom prst="cloud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err="1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err="1" smtClean="0">
                <a:ea typeface="Arial" charset="0"/>
                <a:cs typeface="Arial" charset="0"/>
              </a:rPr>
              <a:t>k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6496249" y="4537286"/>
            <a:ext cx="1374628" cy="468511"/>
          </a:xfrm>
          <a:prstGeom prst="cloud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2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20" name="Cloud 19"/>
          <p:cNvSpPr/>
          <p:nvPr/>
        </p:nvSpPr>
        <p:spPr bwMode="auto">
          <a:xfrm>
            <a:off x="2134642" y="3892797"/>
            <a:ext cx="4286732" cy="1450833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976880" y="4350782"/>
            <a:ext cx="5763589" cy="1416371"/>
          </a:xfrm>
          <a:custGeom>
            <a:avLst/>
            <a:gdLst>
              <a:gd name="connsiteX0" fmla="*/ 0 w 5763589"/>
              <a:gd name="connsiteY0" fmla="*/ 1416371 h 1416371"/>
              <a:gd name="connsiteX1" fmla="*/ 341907 w 5763589"/>
              <a:gd name="connsiteY1" fmla="*/ 1155889 h 1416371"/>
              <a:gd name="connsiteX2" fmla="*/ 814066 w 5763589"/>
              <a:gd name="connsiteY2" fmla="*/ 814006 h 1416371"/>
              <a:gd name="connsiteX3" fmla="*/ 2051447 w 5763589"/>
              <a:gd name="connsiteY3" fmla="*/ 211642 h 1416371"/>
              <a:gd name="connsiteX4" fmla="*/ 4509927 w 5763589"/>
              <a:gd name="connsiteY4" fmla="*/ 48841 h 1416371"/>
              <a:gd name="connsiteX5" fmla="*/ 5763589 w 5763589"/>
              <a:gd name="connsiteY5" fmla="*/ 0 h 141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3589" h="1416371">
                <a:moveTo>
                  <a:pt x="0" y="1416371"/>
                </a:moveTo>
                <a:cubicBezTo>
                  <a:pt x="103114" y="1336327"/>
                  <a:pt x="206229" y="1256283"/>
                  <a:pt x="341907" y="1155889"/>
                </a:cubicBezTo>
                <a:cubicBezTo>
                  <a:pt x="477585" y="1055495"/>
                  <a:pt x="529143" y="971380"/>
                  <a:pt x="814066" y="814006"/>
                </a:cubicBezTo>
                <a:cubicBezTo>
                  <a:pt x="1098989" y="656632"/>
                  <a:pt x="1435470" y="339169"/>
                  <a:pt x="2051447" y="211642"/>
                </a:cubicBezTo>
                <a:cubicBezTo>
                  <a:pt x="2667424" y="84115"/>
                  <a:pt x="3891237" y="84115"/>
                  <a:pt x="4509927" y="48841"/>
                </a:cubicBezTo>
                <a:cubicBezTo>
                  <a:pt x="5128617" y="13567"/>
                  <a:pt x="5446103" y="6783"/>
                  <a:pt x="5763589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958967" y="3279470"/>
            <a:ext cx="683816" cy="1071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078805" y="3269070"/>
            <a:ext cx="683816" cy="10713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6789313" y="3989589"/>
            <a:ext cx="229487" cy="328633"/>
          </a:xfrm>
          <a:custGeom>
            <a:avLst/>
            <a:gdLst>
              <a:gd name="connsiteX0" fmla="*/ 0 w 309345"/>
              <a:gd name="connsiteY0" fmla="*/ 227922 h 227922"/>
              <a:gd name="connsiteX1" fmla="*/ 309345 w 309345"/>
              <a:gd name="connsiteY1" fmla="*/ 0 h 227922"/>
              <a:gd name="connsiteX2" fmla="*/ 309345 w 309345"/>
              <a:gd name="connsiteY2" fmla="*/ 0 h 22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345" h="227922">
                <a:moveTo>
                  <a:pt x="0" y="227922"/>
                </a:moveTo>
                <a:lnTo>
                  <a:pt x="309345" y="0"/>
                </a:lnTo>
                <a:lnTo>
                  <a:pt x="309345" y="0"/>
                </a:ln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740469" y="4140686"/>
            <a:ext cx="620232" cy="273956"/>
          </a:xfrm>
          <a:custGeom>
            <a:avLst/>
            <a:gdLst>
              <a:gd name="connsiteX0" fmla="*/ 0 w 309345"/>
              <a:gd name="connsiteY0" fmla="*/ 227922 h 227922"/>
              <a:gd name="connsiteX1" fmla="*/ 309345 w 309345"/>
              <a:gd name="connsiteY1" fmla="*/ 0 h 227922"/>
              <a:gd name="connsiteX2" fmla="*/ 309345 w 309345"/>
              <a:gd name="connsiteY2" fmla="*/ 0 h 22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345" h="227922">
                <a:moveTo>
                  <a:pt x="0" y="227922"/>
                </a:moveTo>
                <a:lnTo>
                  <a:pt x="309345" y="0"/>
                </a:lnTo>
                <a:lnTo>
                  <a:pt x="309345" y="0"/>
                </a:ln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762620" y="4293086"/>
            <a:ext cx="906959" cy="177823"/>
          </a:xfrm>
          <a:custGeom>
            <a:avLst/>
            <a:gdLst>
              <a:gd name="connsiteX0" fmla="*/ 0 w 309345"/>
              <a:gd name="connsiteY0" fmla="*/ 227922 h 227922"/>
              <a:gd name="connsiteX1" fmla="*/ 309345 w 309345"/>
              <a:gd name="connsiteY1" fmla="*/ 0 h 227922"/>
              <a:gd name="connsiteX2" fmla="*/ 309345 w 309345"/>
              <a:gd name="connsiteY2" fmla="*/ 0 h 22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345" h="227922">
                <a:moveTo>
                  <a:pt x="0" y="227922"/>
                </a:moveTo>
                <a:lnTo>
                  <a:pt x="309345" y="0"/>
                </a:lnTo>
                <a:lnTo>
                  <a:pt x="309345" y="0"/>
                </a:ln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58286" y="4840835"/>
            <a:ext cx="6072935" cy="1023998"/>
          </a:xfrm>
          <a:custGeom>
            <a:avLst/>
            <a:gdLst>
              <a:gd name="connsiteX0" fmla="*/ 0 w 6072935"/>
              <a:gd name="connsiteY0" fmla="*/ 1023998 h 1023998"/>
              <a:gd name="connsiteX1" fmla="*/ 1058286 w 6072935"/>
              <a:gd name="connsiteY1" fmla="*/ 340233 h 1023998"/>
              <a:gd name="connsiteX2" fmla="*/ 2849232 w 6072935"/>
              <a:gd name="connsiteY2" fmla="*/ 30911 h 1023998"/>
              <a:gd name="connsiteX3" fmla="*/ 3712143 w 6072935"/>
              <a:gd name="connsiteY3" fmla="*/ 14631 h 1023998"/>
              <a:gd name="connsiteX4" fmla="*/ 4249426 w 6072935"/>
              <a:gd name="connsiteY4" fmla="*/ 63471 h 1023998"/>
              <a:gd name="connsiteX5" fmla="*/ 5144899 w 6072935"/>
              <a:gd name="connsiteY5" fmla="*/ 226273 h 1023998"/>
              <a:gd name="connsiteX6" fmla="*/ 5519370 w 6072935"/>
              <a:gd name="connsiteY6" fmla="*/ 226273 h 1023998"/>
              <a:gd name="connsiteX7" fmla="*/ 6072935 w 6072935"/>
              <a:gd name="connsiteY7" fmla="*/ 128592 h 102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2935" h="1023998">
                <a:moveTo>
                  <a:pt x="0" y="1023998"/>
                </a:moveTo>
                <a:cubicBezTo>
                  <a:pt x="291707" y="764872"/>
                  <a:pt x="583414" y="505747"/>
                  <a:pt x="1058286" y="340233"/>
                </a:cubicBezTo>
                <a:cubicBezTo>
                  <a:pt x="1533158" y="174719"/>
                  <a:pt x="2406923" y="85178"/>
                  <a:pt x="2849232" y="30911"/>
                </a:cubicBezTo>
                <a:cubicBezTo>
                  <a:pt x="3291542" y="-23356"/>
                  <a:pt x="3478777" y="9204"/>
                  <a:pt x="3712143" y="14631"/>
                </a:cubicBezTo>
                <a:cubicBezTo>
                  <a:pt x="3945509" y="20058"/>
                  <a:pt x="4010633" y="28197"/>
                  <a:pt x="4249426" y="63471"/>
                </a:cubicBezTo>
                <a:cubicBezTo>
                  <a:pt x="4488219" y="98745"/>
                  <a:pt x="4933242" y="199139"/>
                  <a:pt x="5144899" y="226273"/>
                </a:cubicBezTo>
                <a:cubicBezTo>
                  <a:pt x="5356556" y="253407"/>
                  <a:pt x="5364697" y="242553"/>
                  <a:pt x="5519370" y="226273"/>
                </a:cubicBezTo>
                <a:cubicBezTo>
                  <a:pt x="5674043" y="209993"/>
                  <a:pt x="5873489" y="169292"/>
                  <a:pt x="6072935" y="12859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36" idx="7"/>
          </p:cNvCxnSpPr>
          <p:nvPr/>
        </p:nvCxnSpPr>
        <p:spPr>
          <a:xfrm flipH="1" flipV="1">
            <a:off x="6659062" y="4776546"/>
            <a:ext cx="472159" cy="192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7"/>
            <a:endCxn id="17" idx="0"/>
          </p:cNvCxnSpPr>
          <p:nvPr/>
        </p:nvCxnSpPr>
        <p:spPr>
          <a:xfrm flipV="1">
            <a:off x="7131221" y="4771542"/>
            <a:ext cx="738510" cy="1978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1009442" y="5093122"/>
            <a:ext cx="6398562" cy="869392"/>
          </a:xfrm>
          <a:custGeom>
            <a:avLst/>
            <a:gdLst>
              <a:gd name="connsiteX0" fmla="*/ 0 w 6398562"/>
              <a:gd name="connsiteY0" fmla="*/ 869392 h 869392"/>
              <a:gd name="connsiteX1" fmla="*/ 488440 w 6398562"/>
              <a:gd name="connsiteY1" fmla="*/ 657751 h 869392"/>
              <a:gd name="connsiteX2" fmla="*/ 1237381 w 6398562"/>
              <a:gd name="connsiteY2" fmla="*/ 250748 h 869392"/>
              <a:gd name="connsiteX3" fmla="*/ 2605012 w 6398562"/>
              <a:gd name="connsiteY3" fmla="*/ 71666 h 869392"/>
              <a:gd name="connsiteX4" fmla="*/ 3581892 w 6398562"/>
              <a:gd name="connsiteY4" fmla="*/ 6546 h 869392"/>
              <a:gd name="connsiteX5" fmla="*/ 5437963 w 6398562"/>
              <a:gd name="connsiteY5" fmla="*/ 218187 h 869392"/>
              <a:gd name="connsiteX6" fmla="*/ 6398562 w 6398562"/>
              <a:gd name="connsiteY6" fmla="*/ 267028 h 8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8562" h="869392">
                <a:moveTo>
                  <a:pt x="0" y="869392"/>
                </a:moveTo>
                <a:cubicBezTo>
                  <a:pt x="141105" y="815125"/>
                  <a:pt x="282210" y="760858"/>
                  <a:pt x="488440" y="657751"/>
                </a:cubicBezTo>
                <a:cubicBezTo>
                  <a:pt x="694670" y="554644"/>
                  <a:pt x="884619" y="348429"/>
                  <a:pt x="1237381" y="250748"/>
                </a:cubicBezTo>
                <a:cubicBezTo>
                  <a:pt x="1590143" y="153067"/>
                  <a:pt x="2214260" y="112366"/>
                  <a:pt x="2605012" y="71666"/>
                </a:cubicBezTo>
                <a:cubicBezTo>
                  <a:pt x="2995764" y="30966"/>
                  <a:pt x="3109734" y="-17874"/>
                  <a:pt x="3581892" y="6546"/>
                </a:cubicBezTo>
                <a:cubicBezTo>
                  <a:pt x="4054050" y="30966"/>
                  <a:pt x="4968518" y="174773"/>
                  <a:pt x="5437963" y="218187"/>
                </a:cubicBezTo>
                <a:cubicBezTo>
                  <a:pt x="5907408" y="261601"/>
                  <a:pt x="6398562" y="267028"/>
                  <a:pt x="6398562" y="26702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44" idx="6"/>
          </p:cNvCxnSpPr>
          <p:nvPr/>
        </p:nvCxnSpPr>
        <p:spPr>
          <a:xfrm>
            <a:off x="7408004" y="5360150"/>
            <a:ext cx="413516" cy="170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6"/>
          </p:cNvCxnSpPr>
          <p:nvPr/>
        </p:nvCxnSpPr>
        <p:spPr>
          <a:xfrm>
            <a:off x="7408004" y="5360150"/>
            <a:ext cx="107136" cy="2921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1210590">
            <a:off x="2872031" y="4148939"/>
            <a:ext cx="181614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urier"/>
                <a:cs typeface="Courier"/>
              </a:rPr>
              <a:t>s</a:t>
            </a:r>
            <a:r>
              <a:rPr lang="en-US" sz="1200" dirty="0" err="1" smtClean="0">
                <a:latin typeface="Courier"/>
                <a:cs typeface="Courier"/>
              </a:rPr>
              <a:t>end_data</a:t>
            </a:r>
            <a:r>
              <a:rPr lang="en-US" sz="1200" dirty="0" smtClean="0">
                <a:latin typeface="Courier"/>
                <a:cs typeface="Courier"/>
              </a:rPr>
              <a:t>(CAID,T</a:t>
            </a:r>
            <a:r>
              <a:rPr lang="en-US" sz="1200" baseline="-25000" dirty="0" smtClean="0">
                <a:latin typeface="Courier"/>
                <a:cs typeface="Courier"/>
              </a:rPr>
              <a:t>1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55" name="TextBox 54"/>
          <p:cNvSpPr txBox="1"/>
          <p:nvPr/>
        </p:nvSpPr>
        <p:spPr>
          <a:xfrm rot="21210590">
            <a:off x="2677533" y="4605100"/>
            <a:ext cx="181614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urier"/>
                <a:cs typeface="Courier"/>
              </a:rPr>
              <a:t>s</a:t>
            </a:r>
            <a:r>
              <a:rPr lang="en-US" sz="1200" dirty="0" err="1" smtClean="0">
                <a:latin typeface="Courier"/>
                <a:cs typeface="Courier"/>
              </a:rPr>
              <a:t>end_data</a:t>
            </a:r>
            <a:r>
              <a:rPr lang="en-US" sz="1200" dirty="0" smtClean="0">
                <a:latin typeface="Courier"/>
                <a:cs typeface="Courier"/>
              </a:rPr>
              <a:t>(CAID,T</a:t>
            </a:r>
            <a:r>
              <a:rPr lang="en-US" sz="1200" baseline="-25000" dirty="0">
                <a:latin typeface="Courier"/>
                <a:cs typeface="Courier"/>
              </a:rPr>
              <a:t>2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56" name="TextBox 55"/>
          <p:cNvSpPr txBox="1"/>
          <p:nvPr/>
        </p:nvSpPr>
        <p:spPr>
          <a:xfrm rot="21210590">
            <a:off x="2987911" y="4997940"/>
            <a:ext cx="181614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urier"/>
                <a:cs typeface="Courier"/>
              </a:rPr>
              <a:t>s</a:t>
            </a:r>
            <a:r>
              <a:rPr lang="en-US" sz="1200" dirty="0" err="1" smtClean="0">
                <a:latin typeface="Courier"/>
                <a:cs typeface="Courier"/>
              </a:rPr>
              <a:t>end_data</a:t>
            </a:r>
            <a:r>
              <a:rPr lang="en-US" sz="1200" dirty="0" smtClean="0">
                <a:latin typeface="Courier"/>
                <a:cs typeface="Courier"/>
              </a:rPr>
              <a:t>(CAID,T</a:t>
            </a:r>
            <a:r>
              <a:rPr lang="en-US" sz="1200" baseline="-25000" dirty="0" smtClean="0">
                <a:latin typeface="Courier"/>
                <a:cs typeface="Courier"/>
              </a:rPr>
              <a:t>3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endParaRPr lang="en-US" sz="1200" dirty="0">
              <a:latin typeface="Courier"/>
              <a:cs typeface="Courier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901" y="3783849"/>
            <a:ext cx="490058" cy="21306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823" y="3901923"/>
            <a:ext cx="490058" cy="21306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579" y="4140686"/>
            <a:ext cx="490058" cy="21306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631" y="4653193"/>
            <a:ext cx="490058" cy="21306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520" y="5431051"/>
            <a:ext cx="490058" cy="21306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1462" y="5660618"/>
            <a:ext cx="490058" cy="21306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843" y="4566020"/>
            <a:ext cx="490058" cy="213069"/>
          </a:xfrm>
          <a:prstGeom prst="rect">
            <a:avLst/>
          </a:prstGeom>
        </p:spPr>
      </p:pic>
      <p:pic>
        <p:nvPicPr>
          <p:cNvPr id="51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083" y="5543184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52"/>
          <p:cNvSpPr txBox="1"/>
          <p:nvPr/>
        </p:nvSpPr>
        <p:spPr>
          <a:xfrm>
            <a:off x="1028315" y="2891508"/>
            <a:ext cx="4737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"/>
                <a:cs typeface="Courier"/>
              </a:rPr>
              <a:t>CAID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members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(CAID)</a:t>
            </a:r>
            <a:r>
              <a:rPr lang="en-US" sz="2000" dirty="0">
                <a:sym typeface="Wingdings"/>
              </a:rPr>
              <a:t>{</a:t>
            </a:r>
            <a:r>
              <a:rPr lang="en-US" sz="2000" dirty="0" smtClean="0">
                <a:sym typeface="Wingdings"/>
              </a:rPr>
              <a:t>T</a:t>
            </a:r>
            <a:r>
              <a:rPr lang="en-US" sz="2000" baseline="-25000" dirty="0" smtClean="0">
                <a:sym typeface="Wingdings"/>
              </a:rPr>
              <a:t>1</a:t>
            </a:r>
            <a:r>
              <a:rPr lang="en-US" sz="2000" dirty="0" smtClean="0">
                <a:sym typeface="Wingdings"/>
              </a:rPr>
              <a:t>, </a:t>
            </a:r>
            <a:r>
              <a:rPr lang="en-US" sz="2000" dirty="0">
                <a:sym typeface="Wingdings"/>
              </a:rPr>
              <a:t>T</a:t>
            </a:r>
            <a:r>
              <a:rPr lang="en-US" sz="2000" baseline="-25000" dirty="0">
                <a:sym typeface="Wingdings"/>
              </a:rPr>
              <a:t>2</a:t>
            </a:r>
            <a:r>
              <a:rPr lang="en-US" sz="2000" dirty="0">
                <a:sym typeface="Wingdings"/>
              </a:rPr>
              <a:t>, …, </a:t>
            </a:r>
            <a:r>
              <a:rPr lang="en-US" sz="2000" dirty="0" err="1">
                <a:sym typeface="Wingdings"/>
              </a:rPr>
              <a:t>T</a:t>
            </a:r>
            <a:r>
              <a:rPr lang="en-US" sz="2000" baseline="-25000" dirty="0" err="1">
                <a:sym typeface="Wingdings"/>
              </a:rPr>
              <a:t>k</a:t>
            </a:r>
            <a:r>
              <a:rPr lang="en-US" sz="2000" dirty="0">
                <a:sym typeface="Wingdings"/>
              </a:rPr>
              <a:t>}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89405" y="2080036"/>
            <a:ext cx="8069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"/>
                <a:cs typeface="Courier"/>
              </a:rPr>
              <a:t>GUID</a:t>
            </a:r>
            <a:r>
              <a:rPr lang="en-US" sz="2000" baseline="-25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[</a:t>
            </a:r>
            <a:r>
              <a:rPr lang="en-US" sz="2000" dirty="0">
                <a:latin typeface="Courier"/>
                <a:cs typeface="Courier"/>
                <a:sym typeface="Wingdings"/>
              </a:rPr>
              <a:t>T</a:t>
            </a:r>
            <a:r>
              <a:rPr lang="en-US" sz="2000" baseline="-25000" dirty="0">
                <a:latin typeface="Courier"/>
                <a:cs typeface="Courier"/>
                <a:sym typeface="Wingdings"/>
              </a:rPr>
              <a:t>i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,{</a:t>
            </a:r>
            <a:r>
              <a:rPr lang="en-US" sz="2000" dirty="0">
                <a:latin typeface="Courier"/>
                <a:cs typeface="Courier"/>
                <a:sym typeface="Wingdings"/>
              </a:rPr>
              <a:t>“type””</a:t>
            </a:r>
            <a:r>
              <a:rPr lang="en-US" sz="2000" dirty="0" err="1">
                <a:latin typeface="Courier"/>
                <a:cs typeface="Courier"/>
                <a:sym typeface="Wingdings"/>
              </a:rPr>
              <a:t>yellowcab</a:t>
            </a:r>
            <a:r>
              <a:rPr lang="en-US" sz="2000" dirty="0">
                <a:latin typeface="Courier"/>
                <a:cs typeface="Courier"/>
                <a:sym typeface="Wingdings"/>
              </a:rPr>
              <a:t>”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,“</a:t>
            </a:r>
            <a:r>
              <a:rPr lang="en-US" sz="2000" dirty="0" err="1">
                <a:latin typeface="Courier"/>
                <a:cs typeface="Courier"/>
                <a:sym typeface="Wingdings"/>
              </a:rPr>
              <a:t>geo””Times</a:t>
            </a:r>
            <a:r>
              <a:rPr lang="en-US" sz="2000" dirty="0">
                <a:latin typeface="Courier"/>
                <a:cs typeface="Courier"/>
                <a:sym typeface="Wingdings"/>
              </a:rPr>
              <a:t> Sq.”}] 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9491" y="2495446"/>
            <a:ext cx="1769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"/>
                <a:cs typeface="Courier"/>
              </a:rPr>
              <a:t>GUID</a:t>
            </a:r>
            <a:r>
              <a:rPr lang="en-US" sz="2000" baseline="-25000" dirty="0" err="1">
                <a:latin typeface="Courier"/>
                <a:cs typeface="Courier"/>
              </a:rPr>
              <a:t>i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CAID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932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7" grpId="0" animBg="1"/>
      <p:bldP spid="32" grpId="0" animBg="1"/>
      <p:bldP spid="33" grpId="0" animBg="1"/>
      <p:bldP spid="34" grpId="0" animBg="1"/>
      <p:bldP spid="36" grpId="0" animBg="1"/>
      <p:bldP spid="44" grpId="0" animBg="1"/>
      <p:bldP spid="52" grpId="0" animBg="1"/>
      <p:bldP spid="55" grpId="0" animBg="1"/>
      <p:bldP spid="56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 bwMode="auto">
          <a:xfrm>
            <a:off x="2134642" y="3709725"/>
            <a:ext cx="4286732" cy="1450833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endParaRPr lang="en-US" sz="1600" dirty="0">
              <a:ea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>
            <a:stCxn id="10" idx="3"/>
            <a:endCxn id="5" idx="2"/>
          </p:cNvCxnSpPr>
          <p:nvPr/>
        </p:nvCxnSpPr>
        <p:spPr>
          <a:xfrm flipH="1" flipV="1">
            <a:off x="4602942" y="3096399"/>
            <a:ext cx="1604274" cy="1938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Indirection+grouping</a:t>
            </a:r>
            <a:r>
              <a:rPr lang="en-US" dirty="0" smtClean="0"/>
              <a:t>: Content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79" y="1177454"/>
            <a:ext cx="8543049" cy="1030836"/>
          </a:xfrm>
        </p:spPr>
        <p:txBody>
          <a:bodyPr>
            <a:normAutofit/>
          </a:bodyPr>
          <a:lstStyle/>
          <a:p>
            <a:r>
              <a:rPr lang="en-US" dirty="0" smtClean="0"/>
              <a:t>Moving content directory (CDID) from NA</a:t>
            </a:r>
            <a:r>
              <a:rPr lang="en-US" baseline="-25000" dirty="0" smtClean="0"/>
              <a:t>1</a:t>
            </a:r>
            <a:r>
              <a:rPr lang="en-US" dirty="0" smtClean="0"/>
              <a:t> to NA</a:t>
            </a:r>
            <a:r>
              <a:rPr lang="en-US" baseline="-25000" dirty="0" smtClean="0"/>
              <a:t>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6076" y="2057695"/>
            <a:ext cx="7213732" cy="1038704"/>
            <a:chOff x="1216972" y="2098120"/>
            <a:chExt cx="7213732" cy="780263"/>
          </a:xfrm>
        </p:grpSpPr>
        <p:sp>
          <p:nvSpPr>
            <p:cNvPr id="5" name="Rectangle 4"/>
            <p:cNvSpPr/>
            <p:nvPr/>
          </p:nvSpPr>
          <p:spPr>
            <a:xfrm>
              <a:off x="1216972" y="2098120"/>
              <a:ext cx="7213732" cy="78026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19850" y="2407876"/>
              <a:ext cx="2768156" cy="346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sp>
        <p:nvSpPr>
          <p:cNvPr id="8" name="Cloud 7"/>
          <p:cNvSpPr/>
          <p:nvPr/>
        </p:nvSpPr>
        <p:spPr bwMode="auto">
          <a:xfrm>
            <a:off x="6496249" y="3859934"/>
            <a:ext cx="1222228" cy="468511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NA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1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4332" y="3570181"/>
            <a:ext cx="119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nbc.com</a:t>
            </a:r>
            <a:r>
              <a:rPr lang="en-US" dirty="0" smtClean="0"/>
              <a:t>/*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 bwMode="auto">
          <a:xfrm>
            <a:off x="5596102" y="5007781"/>
            <a:ext cx="1222228" cy="468511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NA</a:t>
            </a:r>
            <a:r>
              <a:rPr lang="en-US" sz="1600" b="1" baseline="-25000" dirty="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 rot="3097954">
            <a:off x="4930966" y="3875392"/>
            <a:ext cx="1611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CDID</a:t>
            </a:r>
            <a:r>
              <a:rPr lang="en-US" dirty="0" smtClean="0">
                <a:latin typeface="Courier"/>
                <a:cs typeface="Courier"/>
                <a:sym typeface="Wingdings"/>
              </a:rPr>
              <a:t>[NA</a:t>
            </a:r>
            <a:r>
              <a:rPr lang="en-US" baseline="-25000" dirty="0" smtClean="0">
                <a:latin typeface="Courier"/>
                <a:cs typeface="Courier"/>
                <a:sym typeface="Wingdings"/>
              </a:rPr>
              <a:t>2</a:t>
            </a:r>
            <a:r>
              <a:rPr lang="en-US" dirty="0" smtClean="0">
                <a:latin typeface="Courier"/>
                <a:cs typeface="Courier"/>
                <a:sym typeface="Wingdings"/>
              </a:rPr>
              <a:t>]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14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6076" y="5360112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1150516" y="3096398"/>
            <a:ext cx="371101" cy="2263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714672">
            <a:off x="890063" y="4143778"/>
            <a:ext cx="41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endParaRPr lang="en-US" baseline="-25000" dirty="0">
              <a:latin typeface="Courier"/>
              <a:cs typeface="Courier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302916" y="3145820"/>
            <a:ext cx="371101" cy="226371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772913">
            <a:off x="1304991" y="4296178"/>
            <a:ext cx="55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NA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endParaRPr lang="en-US" baseline="-25000" dirty="0">
              <a:latin typeface="Courier"/>
              <a:cs typeface="Courier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338565" y="4705382"/>
            <a:ext cx="4782223" cy="832507"/>
          </a:xfrm>
          <a:custGeom>
            <a:avLst/>
            <a:gdLst>
              <a:gd name="connsiteX0" fmla="*/ 0 w 4782223"/>
              <a:gd name="connsiteY0" fmla="*/ 832507 h 832507"/>
              <a:gd name="connsiteX1" fmla="*/ 343222 w 4782223"/>
              <a:gd name="connsiteY1" fmla="*/ 420598 h 832507"/>
              <a:gd name="connsiteX2" fmla="*/ 1533057 w 4782223"/>
              <a:gd name="connsiteY2" fmla="*/ 8688 h 832507"/>
              <a:gd name="connsiteX3" fmla="*/ 3455099 w 4782223"/>
              <a:gd name="connsiteY3" fmla="*/ 157433 h 832507"/>
              <a:gd name="connsiteX4" fmla="*/ 4782223 w 4782223"/>
              <a:gd name="connsiteY4" fmla="*/ 363388 h 832507"/>
              <a:gd name="connsiteX5" fmla="*/ 4782223 w 4782223"/>
              <a:gd name="connsiteY5" fmla="*/ 363388 h 832507"/>
              <a:gd name="connsiteX6" fmla="*/ 4782223 w 4782223"/>
              <a:gd name="connsiteY6" fmla="*/ 363388 h 83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2223" h="832507">
                <a:moveTo>
                  <a:pt x="0" y="832507"/>
                </a:moveTo>
                <a:cubicBezTo>
                  <a:pt x="43856" y="695204"/>
                  <a:pt x="87713" y="557901"/>
                  <a:pt x="343222" y="420598"/>
                </a:cubicBezTo>
                <a:cubicBezTo>
                  <a:pt x="598732" y="283295"/>
                  <a:pt x="1014411" y="52549"/>
                  <a:pt x="1533057" y="8688"/>
                </a:cubicBezTo>
                <a:cubicBezTo>
                  <a:pt x="2051703" y="-35173"/>
                  <a:pt x="2913571" y="98316"/>
                  <a:pt x="3455099" y="157433"/>
                </a:cubicBezTo>
                <a:cubicBezTo>
                  <a:pt x="3996627" y="216550"/>
                  <a:pt x="4782223" y="363388"/>
                  <a:pt x="4782223" y="363388"/>
                </a:cubicBezTo>
                <a:lnTo>
                  <a:pt x="4782223" y="363388"/>
                </a:lnTo>
                <a:lnTo>
                  <a:pt x="4782223" y="363388"/>
                </a:ln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459756" y="4633472"/>
            <a:ext cx="120049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g</a:t>
            </a:r>
            <a:r>
              <a:rPr lang="en-US" sz="1200" dirty="0" smtClean="0">
                <a:latin typeface="Courier"/>
                <a:cs typeface="Courier"/>
              </a:rPr>
              <a:t>et(C</a:t>
            </a:r>
            <a:r>
              <a:rPr lang="en-US" sz="1200" baseline="-25000" dirty="0" smtClean="0">
                <a:latin typeface="Courier"/>
                <a:cs typeface="Courier"/>
              </a:rPr>
              <a:t>1</a:t>
            </a:r>
            <a:r>
              <a:rPr lang="en-US" sz="1200" dirty="0" smtClean="0">
                <a:latin typeface="Courier"/>
                <a:cs typeface="Courier"/>
              </a:rPr>
              <a:t>,NA2)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1279" y="2652174"/>
            <a:ext cx="146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  <a:sym typeface="Wingdings"/>
              </a:rPr>
              <a:t>CDIDNA</a:t>
            </a:r>
            <a:r>
              <a:rPr lang="en-US" sz="2000" baseline="-25000" dirty="0" smtClean="0">
                <a:latin typeface="Courier"/>
                <a:cs typeface="Courier"/>
                <a:sym typeface="Wingdings"/>
              </a:rPr>
              <a:t>2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95182" y="2098629"/>
            <a:ext cx="4779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sym typeface="Wingdings"/>
              </a:rPr>
              <a:t>{</a:t>
            </a:r>
            <a:r>
              <a:rPr lang="en-US" sz="2000" dirty="0">
                <a:sym typeface="Wingdings"/>
              </a:rPr>
              <a:t>CDID, “name””</a:t>
            </a:r>
            <a:r>
              <a:rPr lang="en-US" sz="2000" dirty="0" err="1">
                <a:sym typeface="Wingdings"/>
              </a:rPr>
              <a:t>nbc.com</a:t>
            </a:r>
            <a:r>
              <a:rPr lang="en-US" sz="2000" dirty="0">
                <a:sym typeface="Wingdings"/>
              </a:rPr>
              <a:t>/content1”</a:t>
            </a:r>
            <a:r>
              <a:rPr lang="en-US" sz="2000" dirty="0" smtClean="0">
                <a:sym typeface="Wingdings"/>
              </a:rPr>
              <a:t>}</a:t>
            </a:r>
            <a:endParaRPr lang="en-US" sz="2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4949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1455E-6 1.64234E-6 C 0.0007 0.03521 0.00139 0.07042 -0.01129 0.10679 C -0.02397 0.14316 -0.05783 0.19597 -0.07641 0.21867 C -0.095 0.24137 -0.11497 0.23952 -0.12261 0.24369 " pathEditMode="relative" ptsTypes="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7" grpId="0"/>
      <p:bldP spid="20" grpId="0"/>
      <p:bldP spid="21" grpId="0" animBg="1"/>
      <p:bldP spid="22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79" y="1177455"/>
            <a:ext cx="8543049" cy="1091888"/>
          </a:xfrm>
        </p:spPr>
        <p:txBody>
          <a:bodyPr>
            <a:normAutofit/>
          </a:bodyPr>
          <a:lstStyle/>
          <a:p>
            <a:r>
              <a:rPr lang="en-US" dirty="0" smtClean="0"/>
              <a:t>Group GUIDs help reduce update overhead even when no actual data transfer is happening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6076" y="2522091"/>
            <a:ext cx="7213732" cy="780263"/>
            <a:chOff x="1216972" y="2098120"/>
            <a:chExt cx="7213732" cy="780263"/>
          </a:xfrm>
        </p:grpSpPr>
        <p:sp>
          <p:nvSpPr>
            <p:cNvPr id="5" name="Rectangle 4"/>
            <p:cNvSpPr/>
            <p:nvPr/>
          </p:nvSpPr>
          <p:spPr>
            <a:xfrm>
              <a:off x="1216972" y="2098120"/>
              <a:ext cx="7213732" cy="78026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19850" y="2227406"/>
              <a:ext cx="2768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sp>
        <p:nvSpPr>
          <p:cNvPr id="7" name="Cloud 6"/>
          <p:cNvSpPr/>
          <p:nvPr/>
        </p:nvSpPr>
        <p:spPr bwMode="auto">
          <a:xfrm>
            <a:off x="1699884" y="3492330"/>
            <a:ext cx="4286732" cy="1450833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1409118" y="4789001"/>
            <a:ext cx="1222228" cy="468511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NA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1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4768699" y="4763846"/>
            <a:ext cx="1222228" cy="468511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NA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2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158069" y="5223186"/>
            <a:ext cx="766079" cy="504667"/>
            <a:chOff x="996076" y="5737698"/>
            <a:chExt cx="766079" cy="504667"/>
          </a:xfrm>
        </p:grpSpPr>
        <p:pic>
          <p:nvPicPr>
            <p:cNvPr id="10" name="Picture 1025" descr="http://www.mapds.com.au/newsletters/0807/iphone_home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6076" y="5737698"/>
              <a:ext cx="308879" cy="425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13"/>
            <p:cNvGrpSpPr/>
            <p:nvPr/>
          </p:nvGrpSpPr>
          <p:grpSpPr>
            <a:xfrm>
              <a:off x="1148476" y="5764236"/>
              <a:ext cx="461279" cy="463033"/>
              <a:chOff x="1148476" y="5764236"/>
              <a:chExt cx="461279" cy="463033"/>
            </a:xfrm>
          </p:grpSpPr>
          <p:pic>
            <p:nvPicPr>
              <p:cNvPr id="11" name="Picture 1025" descr="http://www.mapds.com.au/newsletters/0807/iphone_home.gi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48476" y="5764236"/>
                <a:ext cx="308879" cy="425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25" descr="http://www.mapds.com.au/newsletters/0807/iphone_home.gi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00876" y="5802216"/>
                <a:ext cx="308879" cy="425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1025" descr="http://www.mapds.com.au/newsletters/0807/iphone_home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53276" y="5817312"/>
              <a:ext cx="308879" cy="425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0" name="Straight Arrow Connector 19"/>
          <p:cNvCxnSpPr/>
          <p:nvPr/>
        </p:nvCxnSpPr>
        <p:spPr>
          <a:xfrm flipH="1" flipV="1">
            <a:off x="6086467" y="3302354"/>
            <a:ext cx="11440" cy="18636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81146" y="4097622"/>
            <a:ext cx="132964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GGUID</a:t>
            </a:r>
            <a:r>
              <a:rPr lang="en-US" sz="1600" dirty="0" smtClean="0">
                <a:latin typeface="Courier"/>
                <a:cs typeface="Courier"/>
                <a:sym typeface="Wingdings"/>
              </a:rPr>
              <a:t>NA</a:t>
            </a:r>
            <a:r>
              <a:rPr lang="en-US" sz="1600" baseline="-25000" dirty="0" smtClean="0">
                <a:latin typeface="Courier"/>
                <a:cs typeface="Courier"/>
                <a:sym typeface="Wingdings"/>
              </a:rPr>
              <a:t>2</a:t>
            </a:r>
            <a:endParaRPr lang="en-US" sz="1600" baseline="-25000" dirty="0">
              <a:latin typeface="Courier"/>
              <a:cs typeface="Courier"/>
            </a:endParaRPr>
          </a:p>
        </p:txBody>
      </p:sp>
      <p:pic>
        <p:nvPicPr>
          <p:cNvPr id="25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9889" y="4237486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Arrow Connector 26"/>
          <p:cNvCxnSpPr/>
          <p:nvPr/>
        </p:nvCxnSpPr>
        <p:spPr>
          <a:xfrm flipV="1">
            <a:off x="1565683" y="3302354"/>
            <a:ext cx="0" cy="935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695201" y="3317450"/>
            <a:ext cx="0" cy="93513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6200000">
            <a:off x="941383" y="360207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GUID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1533831" y="3559962"/>
            <a:ext cx="54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3" name="Freeform 32"/>
          <p:cNvSpPr/>
          <p:nvPr/>
        </p:nvSpPr>
        <p:spPr>
          <a:xfrm>
            <a:off x="1738990" y="4313603"/>
            <a:ext cx="4107221" cy="778051"/>
          </a:xfrm>
          <a:custGeom>
            <a:avLst/>
            <a:gdLst>
              <a:gd name="connsiteX0" fmla="*/ 0 w 4107221"/>
              <a:gd name="connsiteY0" fmla="*/ 91536 h 778051"/>
              <a:gd name="connsiteX1" fmla="*/ 1018225 w 4107221"/>
              <a:gd name="connsiteY1" fmla="*/ 0 h 778051"/>
              <a:gd name="connsiteX2" fmla="*/ 2162297 w 4107221"/>
              <a:gd name="connsiteY2" fmla="*/ 34326 h 778051"/>
              <a:gd name="connsiteX3" fmla="*/ 3477981 w 4107221"/>
              <a:gd name="connsiteY3" fmla="*/ 377584 h 778051"/>
              <a:gd name="connsiteX4" fmla="*/ 3958491 w 4107221"/>
              <a:gd name="connsiteY4" fmla="*/ 617864 h 778051"/>
              <a:gd name="connsiteX5" fmla="*/ 4107221 w 4107221"/>
              <a:gd name="connsiteY5" fmla="*/ 778051 h 77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7221" h="778051">
                <a:moveTo>
                  <a:pt x="0" y="91536"/>
                </a:moveTo>
                <a:cubicBezTo>
                  <a:pt x="328921" y="50535"/>
                  <a:pt x="657842" y="9535"/>
                  <a:pt x="1018225" y="0"/>
                </a:cubicBezTo>
                <a:lnTo>
                  <a:pt x="2162297" y="34326"/>
                </a:lnTo>
                <a:cubicBezTo>
                  <a:pt x="2572256" y="97257"/>
                  <a:pt x="3178615" y="280328"/>
                  <a:pt x="3477981" y="377584"/>
                </a:cubicBezTo>
                <a:cubicBezTo>
                  <a:pt x="3777347" y="474840"/>
                  <a:pt x="3853618" y="551119"/>
                  <a:pt x="3958491" y="617864"/>
                </a:cubicBezTo>
                <a:cubicBezTo>
                  <a:pt x="4063364" y="684609"/>
                  <a:pt x="4085292" y="731330"/>
                  <a:pt x="4107221" y="778051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871621" y="4175103"/>
            <a:ext cx="128848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s</a:t>
            </a:r>
            <a:r>
              <a:rPr lang="en-US" sz="1200" dirty="0" smtClean="0"/>
              <a:t>end(GUID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,NA2)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1040074" y="2893720"/>
            <a:ext cx="1615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  <a:sym typeface="Wingdings"/>
              </a:rPr>
              <a:t>GGUIDNA</a:t>
            </a:r>
            <a:r>
              <a:rPr lang="en-US" sz="2000" baseline="-25000" dirty="0" smtClean="0">
                <a:latin typeface="Courier"/>
                <a:cs typeface="Courier"/>
                <a:sym typeface="Wingdings"/>
              </a:rPr>
              <a:t>2</a:t>
            </a:r>
            <a:endParaRPr lang="en-US" sz="2000" baseline="-25000" dirty="0">
              <a:latin typeface="Courier"/>
              <a:cs typeface="Courier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28315" y="2541332"/>
            <a:ext cx="1923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 err="1" smtClean="0">
                <a:latin typeface="Courier"/>
                <a:cs typeface="Courier"/>
              </a:rPr>
              <a:t>GUID</a:t>
            </a:r>
            <a:r>
              <a:rPr lang="en-US" sz="2000" baseline="-25000" dirty="0" err="1" smtClean="0">
                <a:latin typeface="Courier"/>
                <a:cs typeface="Courier"/>
              </a:rPr>
              <a:t>i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GGUID</a:t>
            </a:r>
            <a:endParaRPr lang="en-US" sz="2000" dirty="0">
              <a:latin typeface="Courier"/>
              <a:cs typeface="Courier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8225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127E-6 -0.00162 C 0.02414 -0.00417 0.04828 -0.00649 0.08024 -0.0088 C 0.11219 -0.01112 0.1478 -0.0139 0.19121 -0.01575 C 0.23481 -0.01737 0.28969 -0.0183 0.34127 -0.0183 C 0.3925 -0.0183 0.44634 -0.01737 0.5007 -0.01645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26" y="-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/>
      <p:bldP spid="32" grpId="0"/>
      <p:bldP spid="33" grpId="0" animBg="1"/>
      <p:bldP spid="34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From Design Goals to Current Architecture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01725" y="1177454"/>
            <a:ext cx="8543049" cy="51090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Host + network mobility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No global root of trust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Intentional data receipt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Proportional robustness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Content-awareness</a:t>
            </a:r>
          </a:p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Evolvability</a:t>
            </a:r>
            <a:endParaRPr lang="en-US" sz="2400" dirty="0"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87731" y="1224285"/>
            <a:ext cx="4288397" cy="821652"/>
            <a:chOff x="4587731" y="1384473"/>
            <a:chExt cx="4288397" cy="821652"/>
          </a:xfrm>
        </p:grpSpPr>
        <p:sp>
          <p:nvSpPr>
            <p:cNvPr id="10" name="Rectangle 9"/>
            <p:cNvSpPr/>
            <p:nvPr/>
          </p:nvSpPr>
          <p:spPr>
            <a:xfrm>
              <a:off x="4587731" y="1384473"/>
              <a:ext cx="4288397" cy="821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1374" y="1544658"/>
              <a:ext cx="2768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69177" y="2219731"/>
            <a:ext cx="2155483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certification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69177" y="2730021"/>
            <a:ext cx="2033504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resolution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69177" y="3755201"/>
            <a:ext cx="2800767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Context &amp; M2M services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69177" y="4254049"/>
            <a:ext cx="2041645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Service migration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69177" y="3251753"/>
            <a:ext cx="3096245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Content storage &amp; retrieval</a:t>
            </a:r>
            <a:endParaRPr lang="en-US" sz="2000" b="1" dirty="0"/>
          </a:p>
        </p:txBody>
      </p:sp>
      <p:sp>
        <p:nvSpPr>
          <p:cNvPr id="30" name="Oval 29"/>
          <p:cNvSpPr/>
          <p:nvPr/>
        </p:nvSpPr>
        <p:spPr>
          <a:xfrm>
            <a:off x="-22883" y="1112019"/>
            <a:ext cx="4496205" cy="3542140"/>
          </a:xfrm>
          <a:prstGeom prst="ellipse">
            <a:avLst/>
          </a:prstGeom>
          <a:noFill/>
          <a:ln w="28575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5652" y="5485247"/>
            <a:ext cx="866372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Key insight</a:t>
            </a:r>
            <a:r>
              <a:rPr lang="en-US" sz="2800" b="1" dirty="0" smtClean="0"/>
              <a:t>: Logically centralized global name service </a:t>
            </a:r>
          </a:p>
          <a:p>
            <a:pPr algn="ctr"/>
            <a:r>
              <a:rPr lang="en-US" sz="2800" b="1" dirty="0"/>
              <a:t>e</a:t>
            </a:r>
            <a:r>
              <a:rPr lang="en-US" sz="2800" b="1" dirty="0" smtClean="0"/>
              <a:t>nhances mobility, security, and network-layer functions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215" y="4714726"/>
            <a:ext cx="224177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Inter-,intra-domain </a:t>
            </a:r>
          </a:p>
          <a:p>
            <a:pPr algn="ctr"/>
            <a:r>
              <a:rPr lang="en-US" sz="2000" b="1" dirty="0" smtClean="0"/>
              <a:t>routing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508992" y="4726007"/>
            <a:ext cx="1387670" cy="70788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Segmented </a:t>
            </a:r>
          </a:p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transport</a:t>
            </a:r>
            <a:endParaRPr lang="en-US" sz="2000" b="1" dirty="0">
              <a:solidFill>
                <a:srgbClr val="59595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7267" y="4726007"/>
            <a:ext cx="1351652" cy="70788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Computing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layer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44465" y="4744917"/>
            <a:ext cx="1620957" cy="70788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Management </a:t>
            </a:r>
          </a:p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plane</a:t>
            </a:r>
            <a:endParaRPr lang="en-US" sz="2000" b="1" dirty="0">
              <a:solidFill>
                <a:srgbClr val="595959"/>
              </a:solidFill>
            </a:endParaRPr>
          </a:p>
        </p:txBody>
      </p:sp>
      <p:cxnSp>
        <p:nvCxnSpPr>
          <p:cNvPr id="16" name="Straight Arrow Connector 15"/>
          <p:cNvCxnSpPr>
            <a:endCxn id="33" idx="0"/>
          </p:cNvCxnSpPr>
          <p:nvPr/>
        </p:nvCxnSpPr>
        <p:spPr>
          <a:xfrm>
            <a:off x="5202827" y="2045937"/>
            <a:ext cx="0" cy="2680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2195478" y="2230131"/>
            <a:ext cx="2698980" cy="2330593"/>
          </a:xfrm>
          <a:prstGeom prst="bentConnector3">
            <a:avLst>
              <a:gd name="adj1" fmla="val 6738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34" idx="0"/>
          </p:cNvCxnSpPr>
          <p:nvPr/>
        </p:nvCxnSpPr>
        <p:spPr>
          <a:xfrm rot="5400000">
            <a:off x="2906268" y="2712763"/>
            <a:ext cx="2680070" cy="1346419"/>
          </a:xfrm>
          <a:prstGeom prst="bentConnector3">
            <a:avLst>
              <a:gd name="adj1" fmla="val 8031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5400000">
            <a:off x="7190869" y="3155156"/>
            <a:ext cx="2685950" cy="455753"/>
          </a:xfrm>
          <a:prstGeom prst="bentConnector3">
            <a:avLst>
              <a:gd name="adj1" fmla="val 6874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0"/>
            <a:ext cx="8708084" cy="1371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Architecture: </a:t>
            </a:r>
            <a:r>
              <a:rPr lang="en-US" sz="3600" b="1" dirty="0" smtClean="0">
                <a:solidFill>
                  <a:srgbClr val="000000"/>
                </a:solidFill>
              </a:rPr>
              <a:t>Scaling </a:t>
            </a:r>
            <a:r>
              <a:rPr lang="en-US" sz="3600" b="1" dirty="0" err="1" smtClean="0">
                <a:solidFill>
                  <a:srgbClr val="000000"/>
                </a:solidFill>
              </a:rPr>
              <a:t>interdomain</a:t>
            </a:r>
            <a:r>
              <a:rPr lang="en-US" sz="3600" b="1" dirty="0" smtClean="0">
                <a:solidFill>
                  <a:srgbClr val="000000"/>
                </a:solidFill>
              </a:rPr>
              <a:t> routing</a:t>
            </a:r>
          </a:p>
        </p:txBody>
      </p:sp>
      <p:sp>
        <p:nvSpPr>
          <p:cNvPr id="23" name="Cloud 22"/>
          <p:cNvSpPr/>
          <p:nvPr/>
        </p:nvSpPr>
        <p:spPr bwMode="auto">
          <a:xfrm>
            <a:off x="5131961" y="4950493"/>
            <a:ext cx="982662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ea typeface="Arial" charset="0"/>
                <a:cs typeface="Arial" charset="0"/>
              </a:rPr>
              <a:t>NA1</a:t>
            </a:r>
          </a:p>
        </p:txBody>
      </p:sp>
      <p:sp>
        <p:nvSpPr>
          <p:cNvPr id="24" name="Cloud 23"/>
          <p:cNvSpPr/>
          <p:nvPr/>
        </p:nvSpPr>
        <p:spPr bwMode="auto">
          <a:xfrm>
            <a:off x="5368498" y="3886419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ea typeface="Arial" charset="0"/>
                <a:cs typeface="Arial" charset="0"/>
              </a:rPr>
              <a:t>NA2</a:t>
            </a:r>
          </a:p>
        </p:txBody>
      </p:sp>
      <p:pic>
        <p:nvPicPr>
          <p:cNvPr id="244768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9263" y="5418805"/>
            <a:ext cx="32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Placeholder 8"/>
          <p:cNvSpPr>
            <a:spLocks/>
          </p:cNvSpPr>
          <p:nvPr/>
        </p:nvSpPr>
        <p:spPr bwMode="auto">
          <a:xfrm>
            <a:off x="165100" y="1426293"/>
            <a:ext cx="8737600" cy="98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kumimoji="0" lang="en-US" sz="2900" b="1" dirty="0" smtClean="0"/>
              <a:t>Function</a:t>
            </a:r>
            <a:r>
              <a:rPr kumimoji="0" lang="en-US" sz="2900" b="0" dirty="0" smtClean="0"/>
              <a:t>: Route to GUID@NA</a:t>
            </a:r>
            <a:endParaRPr kumimoji="0" lang="en-US" sz="2900" b="0" dirty="0" smtClean="0">
              <a:sym typeface="Wingding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900" b="1" dirty="0" smtClean="0">
                <a:sym typeface="Wingdings"/>
              </a:rPr>
              <a:t>Scale</a:t>
            </a:r>
            <a:r>
              <a:rPr lang="en-US" sz="2900" dirty="0" smtClean="0">
                <a:sym typeface="Wingdings"/>
              </a:rPr>
              <a:t>: Millions of NA’s  huge forwarding tables  </a:t>
            </a:r>
            <a:endParaRPr kumimoji="0" lang="en-US" sz="2900" b="0" dirty="0" smtClean="0"/>
          </a:p>
        </p:txBody>
      </p:sp>
      <p:sp>
        <p:nvSpPr>
          <p:cNvPr id="29" name="Cloud 28"/>
          <p:cNvSpPr/>
          <p:nvPr/>
        </p:nvSpPr>
        <p:spPr bwMode="auto">
          <a:xfrm>
            <a:off x="3585500" y="4120575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NA3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30" name="Cloud 29"/>
          <p:cNvSpPr/>
          <p:nvPr/>
        </p:nvSpPr>
        <p:spPr bwMode="auto">
          <a:xfrm>
            <a:off x="2407313" y="4588887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32" name="Cloud 31"/>
          <p:cNvSpPr/>
          <p:nvPr/>
        </p:nvSpPr>
        <p:spPr bwMode="auto">
          <a:xfrm>
            <a:off x="2518700" y="3500535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33" name="Cloud 32"/>
          <p:cNvSpPr/>
          <p:nvPr/>
        </p:nvSpPr>
        <p:spPr bwMode="auto">
          <a:xfrm>
            <a:off x="3093113" y="5057199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34" name="Cloud 33"/>
          <p:cNvSpPr/>
          <p:nvPr/>
        </p:nvSpPr>
        <p:spPr bwMode="auto">
          <a:xfrm>
            <a:off x="1667615" y="3975684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35" name="Cloud 34"/>
          <p:cNvSpPr/>
          <p:nvPr/>
        </p:nvSpPr>
        <p:spPr bwMode="auto">
          <a:xfrm>
            <a:off x="4065161" y="4588887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36" name="Cloud 35"/>
          <p:cNvSpPr/>
          <p:nvPr/>
        </p:nvSpPr>
        <p:spPr bwMode="auto">
          <a:xfrm>
            <a:off x="4065161" y="3514209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37" name="Cloud 36"/>
          <p:cNvSpPr/>
          <p:nvPr/>
        </p:nvSpPr>
        <p:spPr bwMode="auto">
          <a:xfrm>
            <a:off x="1501485" y="5184649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38" name="Cloud 37"/>
          <p:cNvSpPr/>
          <p:nvPr/>
        </p:nvSpPr>
        <p:spPr bwMode="auto">
          <a:xfrm>
            <a:off x="5368498" y="4467063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40" name="Cloud 39"/>
          <p:cNvSpPr/>
          <p:nvPr/>
        </p:nvSpPr>
        <p:spPr bwMode="auto">
          <a:xfrm>
            <a:off x="6435298" y="4209840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41" name="Cloud 40"/>
          <p:cNvSpPr/>
          <p:nvPr/>
        </p:nvSpPr>
        <p:spPr bwMode="auto">
          <a:xfrm>
            <a:off x="6460756" y="4823043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42" name="Cloud 41"/>
          <p:cNvSpPr/>
          <p:nvPr/>
        </p:nvSpPr>
        <p:spPr bwMode="auto">
          <a:xfrm>
            <a:off x="1134215" y="4701219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43" name="Cloud 42"/>
          <p:cNvSpPr/>
          <p:nvPr/>
        </p:nvSpPr>
        <p:spPr bwMode="auto">
          <a:xfrm>
            <a:off x="4458763" y="5648007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45" name="Cloud 44"/>
          <p:cNvSpPr/>
          <p:nvPr/>
        </p:nvSpPr>
        <p:spPr bwMode="auto">
          <a:xfrm>
            <a:off x="4598561" y="4204008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47" name="Cloud 46"/>
          <p:cNvSpPr/>
          <p:nvPr/>
        </p:nvSpPr>
        <p:spPr bwMode="auto">
          <a:xfrm>
            <a:off x="2734415" y="4097175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48" name="Cloud 47"/>
          <p:cNvSpPr/>
          <p:nvPr/>
        </p:nvSpPr>
        <p:spPr bwMode="auto">
          <a:xfrm>
            <a:off x="613576" y="4120908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49" name="Cloud 48"/>
          <p:cNvSpPr/>
          <p:nvPr/>
        </p:nvSpPr>
        <p:spPr bwMode="auto">
          <a:xfrm>
            <a:off x="1086495" y="3552727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50" name="Cloud 49"/>
          <p:cNvSpPr/>
          <p:nvPr/>
        </p:nvSpPr>
        <p:spPr bwMode="auto">
          <a:xfrm>
            <a:off x="2325163" y="5525511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51" name="Cloud 50"/>
          <p:cNvSpPr/>
          <p:nvPr/>
        </p:nvSpPr>
        <p:spPr bwMode="auto">
          <a:xfrm>
            <a:off x="4043493" y="5179695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52" name="Cloud 51"/>
          <p:cNvSpPr/>
          <p:nvPr/>
        </p:nvSpPr>
        <p:spPr bwMode="auto">
          <a:xfrm>
            <a:off x="3391963" y="5578581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53" name="Cloud 52"/>
          <p:cNvSpPr/>
          <p:nvPr/>
        </p:nvSpPr>
        <p:spPr bwMode="auto">
          <a:xfrm>
            <a:off x="1086495" y="5653294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…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pic>
        <p:nvPicPr>
          <p:cNvPr id="56" name="Picture 1027" descr="http://h71036.www7.hp.com/hho/images/Desktops_HCL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889" y="3089568"/>
            <a:ext cx="689326" cy="41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urved Connector 3"/>
          <p:cNvCxnSpPr>
            <a:stCxn id="56" idx="3"/>
            <a:endCxn id="244768" idx="1"/>
          </p:cNvCxnSpPr>
          <p:nvPr/>
        </p:nvCxnSpPr>
        <p:spPr>
          <a:xfrm>
            <a:off x="1134215" y="3295052"/>
            <a:ext cx="4935048" cy="238886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6500" y="2904902"/>
            <a:ext cx="281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</a:rPr>
              <a:t>s</a:t>
            </a:r>
            <a:r>
              <a:rPr lang="en-US" dirty="0" smtClean="0">
                <a:latin typeface="Courier"/>
              </a:rPr>
              <a:t>end(GUID@NA, data)</a:t>
            </a:r>
            <a:endParaRPr lang="en-US" dirty="0">
              <a:latin typeface="Courier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023536"/>
              </p:ext>
            </p:extLst>
          </p:nvPr>
        </p:nvGraphicFramePr>
        <p:xfrm>
          <a:off x="2610036" y="3480947"/>
          <a:ext cx="238235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057"/>
                <a:gridCol w="1043301"/>
              </a:tblGrid>
              <a:tr h="296646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</a:t>
                      </a:r>
                      <a:endParaRPr lang="en-US" dirty="0"/>
                    </a:p>
                  </a:txBody>
                  <a:tcPr/>
                </a:tc>
              </a:tr>
              <a:tr h="296646">
                <a:tc>
                  <a:txBody>
                    <a:bodyPr/>
                    <a:lstStyle/>
                    <a:p>
                      <a:r>
                        <a:rPr lang="en-US" dirty="0" smtClean="0"/>
                        <a:t>NA1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96646">
                <a:tc>
                  <a:txBody>
                    <a:bodyPr/>
                    <a:lstStyle/>
                    <a:p>
                      <a:r>
                        <a:rPr lang="en-US" dirty="0" smtClean="0"/>
                        <a:t>NA2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296646">
                <a:tc>
                  <a:txBody>
                    <a:bodyPr/>
                    <a:lstStyle/>
                    <a:p>
                      <a:r>
                        <a:rPr lang="en-US" dirty="0" smtClean="0"/>
                        <a:t>NA3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96646">
                <a:tc>
                  <a:txBody>
                    <a:bodyPr/>
                    <a:lstStyle/>
                    <a:p>
                      <a:r>
                        <a:rPr lang="en-US" dirty="0" smtClean="0"/>
                        <a:t>NA4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96646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96646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296646">
                <a:tc>
                  <a:txBody>
                    <a:bodyPr/>
                    <a:lstStyle/>
                    <a:p>
                      <a:r>
                        <a:rPr lang="en-US" dirty="0" smtClean="0"/>
                        <a:t>NA10</a:t>
                      </a:r>
                      <a:r>
                        <a:rPr lang="en-US" baseline="30000" dirty="0" smtClean="0"/>
                        <a:t>8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0"/>
            <a:ext cx="8708084" cy="1371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Architecture: </a:t>
            </a:r>
            <a:r>
              <a:rPr lang="en-US" sz="3600" b="1" dirty="0" smtClean="0">
                <a:solidFill>
                  <a:srgbClr val="000000"/>
                </a:solidFill>
              </a:rPr>
              <a:t>Scaling </a:t>
            </a:r>
            <a:r>
              <a:rPr lang="en-US" sz="3600" b="1" dirty="0" err="1" smtClean="0">
                <a:solidFill>
                  <a:srgbClr val="000000"/>
                </a:solidFill>
              </a:rPr>
              <a:t>interdomain</a:t>
            </a:r>
            <a:r>
              <a:rPr lang="en-US" sz="3600" b="1" dirty="0" smtClean="0">
                <a:solidFill>
                  <a:srgbClr val="000000"/>
                </a:solidFill>
              </a:rPr>
              <a:t> routing</a:t>
            </a:r>
          </a:p>
        </p:txBody>
      </p:sp>
      <p:sp>
        <p:nvSpPr>
          <p:cNvPr id="31" name="Text Placeholder 8"/>
          <p:cNvSpPr>
            <a:spLocks/>
          </p:cNvSpPr>
          <p:nvPr/>
        </p:nvSpPr>
        <p:spPr bwMode="auto">
          <a:xfrm>
            <a:off x="165100" y="1273439"/>
            <a:ext cx="8737600" cy="98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kumimoji="0" lang="en-US" sz="2900" b="1" dirty="0" smtClean="0"/>
              <a:t>Function</a:t>
            </a:r>
            <a:r>
              <a:rPr kumimoji="0" lang="en-US" sz="2900" b="0" dirty="0" smtClean="0"/>
              <a:t>: Route to GUID@NA </a:t>
            </a:r>
            <a:r>
              <a:rPr kumimoji="0" lang="en-US" sz="2900" b="0" dirty="0" err="1" smtClean="0"/>
              <a:t>scalably</a:t>
            </a:r>
            <a:endParaRPr kumimoji="0" lang="en-US" sz="2900" b="0" dirty="0" smtClean="0">
              <a:sym typeface="Wingding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900" b="1" dirty="0" smtClean="0">
                <a:sym typeface="Wingdings"/>
              </a:rPr>
              <a:t>Approach: </a:t>
            </a:r>
            <a:r>
              <a:rPr lang="en-US" sz="2900" dirty="0" smtClean="0">
                <a:sym typeface="Wingdings"/>
              </a:rPr>
              <a:t>Core and edge networks to reduce state</a:t>
            </a:r>
            <a:endParaRPr kumimoji="0" lang="en-US" sz="2900" b="0" dirty="0" smtClean="0"/>
          </a:p>
        </p:txBody>
      </p:sp>
      <p:sp>
        <p:nvSpPr>
          <p:cNvPr id="29" name="Cloud 28"/>
          <p:cNvSpPr/>
          <p:nvPr/>
        </p:nvSpPr>
        <p:spPr bwMode="auto">
          <a:xfrm>
            <a:off x="1227379" y="4834306"/>
            <a:ext cx="982662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1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30" name="Cloud 29"/>
          <p:cNvSpPr/>
          <p:nvPr/>
        </p:nvSpPr>
        <p:spPr bwMode="auto">
          <a:xfrm>
            <a:off x="2037316" y="4834306"/>
            <a:ext cx="982662" cy="468312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2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32" name="Cloud 31"/>
          <p:cNvSpPr/>
          <p:nvPr/>
        </p:nvSpPr>
        <p:spPr bwMode="auto">
          <a:xfrm>
            <a:off x="2731135" y="4958032"/>
            <a:ext cx="982662" cy="468312"/>
          </a:xfrm>
          <a:prstGeom prst="cloud">
            <a:avLst/>
          </a:prstGeom>
          <a:solidFill>
            <a:schemeClr val="accent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3" name="Cloud 32"/>
          <p:cNvSpPr/>
          <p:nvPr/>
        </p:nvSpPr>
        <p:spPr bwMode="auto">
          <a:xfrm>
            <a:off x="5695726" y="4816637"/>
            <a:ext cx="982662" cy="468511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4" name="Cloud 33"/>
          <p:cNvSpPr/>
          <p:nvPr/>
        </p:nvSpPr>
        <p:spPr bwMode="auto">
          <a:xfrm>
            <a:off x="6505663" y="4816637"/>
            <a:ext cx="982662" cy="468511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5" name="Cloud 34"/>
          <p:cNvSpPr/>
          <p:nvPr/>
        </p:nvSpPr>
        <p:spPr bwMode="auto">
          <a:xfrm>
            <a:off x="6996994" y="5050793"/>
            <a:ext cx="982662" cy="468511"/>
          </a:xfrm>
          <a:prstGeom prst="cloud">
            <a:avLst/>
          </a:prstGeom>
          <a:solidFill>
            <a:schemeClr val="accent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>
                <a:ea typeface="Arial" charset="0"/>
                <a:cs typeface="Arial" charset="0"/>
              </a:rPr>
              <a:t>6</a:t>
            </a:r>
          </a:p>
        </p:txBody>
      </p:sp>
      <p:grpSp>
        <p:nvGrpSpPr>
          <p:cNvPr id="36" name="Group 56"/>
          <p:cNvGrpSpPr>
            <a:grpSpLocks/>
          </p:cNvGrpSpPr>
          <p:nvPr/>
        </p:nvGrpSpPr>
        <p:grpSpPr bwMode="auto">
          <a:xfrm>
            <a:off x="2694227" y="3465742"/>
            <a:ext cx="4286732" cy="1460002"/>
            <a:chOff x="-2281379" y="6597348"/>
            <a:chExt cx="4436528" cy="988341"/>
          </a:xfrm>
          <a:solidFill>
            <a:schemeClr val="bg2">
              <a:lumMod val="75000"/>
              <a:alpha val="46000"/>
            </a:schemeClr>
          </a:solidFill>
        </p:grpSpPr>
        <p:sp>
          <p:nvSpPr>
            <p:cNvPr id="37" name="Cloud 36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38" name="TextBox 55"/>
            <p:cNvSpPr txBox="1">
              <a:spLocks noChangeArrowheads="1"/>
            </p:cNvSpPr>
            <p:nvPr/>
          </p:nvSpPr>
          <p:spPr bwMode="auto">
            <a:xfrm>
              <a:off x="250832" y="6597348"/>
              <a:ext cx="595135" cy="229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smtClean="0"/>
                <a:t>X2</a:t>
              </a:r>
              <a:endParaRPr lang="en-US" sz="1600" b="1" dirty="0"/>
            </a:p>
          </p:txBody>
        </p:sp>
      </p:grpSp>
      <p:grpSp>
        <p:nvGrpSpPr>
          <p:cNvPr id="40" name="Group 56"/>
          <p:cNvGrpSpPr>
            <a:grpSpLocks/>
          </p:cNvGrpSpPr>
          <p:nvPr/>
        </p:nvGrpSpPr>
        <p:grpSpPr bwMode="auto">
          <a:xfrm>
            <a:off x="4794012" y="3475991"/>
            <a:ext cx="4286732" cy="1460000"/>
            <a:chOff x="-2281379" y="6597349"/>
            <a:chExt cx="4436528" cy="988340"/>
          </a:xfrm>
          <a:solidFill>
            <a:schemeClr val="accent2">
              <a:lumMod val="60000"/>
              <a:lumOff val="40000"/>
              <a:alpha val="46000"/>
            </a:schemeClr>
          </a:solidFill>
        </p:grpSpPr>
        <p:sp>
          <p:nvSpPr>
            <p:cNvPr id="41" name="Cloud 40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42" name="TextBox 55"/>
            <p:cNvSpPr txBox="1">
              <a:spLocks noChangeArrowheads="1"/>
            </p:cNvSpPr>
            <p:nvPr/>
          </p:nvSpPr>
          <p:spPr bwMode="auto">
            <a:xfrm>
              <a:off x="269883" y="6597349"/>
              <a:ext cx="595135" cy="229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smtClean="0"/>
                <a:t>X3</a:t>
              </a:r>
              <a:endParaRPr lang="en-US" sz="1600" b="1" dirty="0"/>
            </a:p>
          </p:txBody>
        </p:sp>
      </p:grpSp>
      <p:pic>
        <p:nvPicPr>
          <p:cNvPr id="43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5663" y="5426344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" name="Group 56"/>
          <p:cNvGrpSpPr>
            <a:grpSpLocks/>
          </p:cNvGrpSpPr>
          <p:nvPr/>
        </p:nvGrpSpPr>
        <p:grpSpPr bwMode="auto">
          <a:xfrm>
            <a:off x="690551" y="3260638"/>
            <a:ext cx="4286732" cy="1460002"/>
            <a:chOff x="-2281379" y="6597348"/>
            <a:chExt cx="4436528" cy="988341"/>
          </a:xfrm>
        </p:grpSpPr>
        <p:sp>
          <p:nvSpPr>
            <p:cNvPr id="47" name="Cloud 46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solidFill>
              <a:srgbClr val="FFCC66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48" name="TextBox 55"/>
            <p:cNvSpPr txBox="1">
              <a:spLocks noChangeArrowheads="1"/>
            </p:cNvSpPr>
            <p:nvPr/>
          </p:nvSpPr>
          <p:spPr bwMode="auto">
            <a:xfrm>
              <a:off x="250832" y="6597348"/>
              <a:ext cx="595135" cy="258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smtClean="0"/>
                <a:t>X1</a:t>
              </a:r>
              <a:endParaRPr lang="en-US" sz="1600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96076" y="2614439"/>
            <a:ext cx="7213732" cy="650977"/>
            <a:chOff x="1216972" y="2098120"/>
            <a:chExt cx="7213732" cy="780263"/>
          </a:xfrm>
        </p:grpSpPr>
        <p:sp>
          <p:nvSpPr>
            <p:cNvPr id="50" name="Rectangle 49"/>
            <p:cNvSpPr/>
            <p:nvPr/>
          </p:nvSpPr>
          <p:spPr>
            <a:xfrm>
              <a:off x="1216972" y="2098120"/>
              <a:ext cx="7213732" cy="78026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73105" y="2227406"/>
              <a:ext cx="2768156" cy="5533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pic>
        <p:nvPicPr>
          <p:cNvPr id="52" name="Picture 30" descr="wireless-laptop-antenn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976" y="4935991"/>
            <a:ext cx="4079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" name="Straight Arrow Connector 52"/>
          <p:cNvCxnSpPr/>
          <p:nvPr/>
        </p:nvCxnSpPr>
        <p:spPr>
          <a:xfrm flipV="1">
            <a:off x="856595" y="3321933"/>
            <a:ext cx="561743" cy="166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1011034" y="3465742"/>
            <a:ext cx="567786" cy="16376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7450754">
            <a:off x="581347" y="3631222"/>
            <a:ext cx="8003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</a:rPr>
              <a:t>GUID</a:t>
            </a:r>
            <a:endParaRPr lang="en-US" sz="2000" dirty="0">
              <a:latin typeface="Courier"/>
            </a:endParaRPr>
          </a:p>
        </p:txBody>
      </p:sp>
      <p:sp>
        <p:nvSpPr>
          <p:cNvPr id="59" name="TextBox 58"/>
          <p:cNvSpPr txBox="1"/>
          <p:nvPr/>
        </p:nvSpPr>
        <p:spPr>
          <a:xfrm rot="17450754">
            <a:off x="1039044" y="3942198"/>
            <a:ext cx="115945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</a:rPr>
              <a:t>[X</a:t>
            </a:r>
            <a:r>
              <a:rPr lang="en-US" sz="2000" baseline="-25000" dirty="0" smtClean="0">
                <a:latin typeface="Courier"/>
              </a:rPr>
              <a:t>2</a:t>
            </a:r>
            <a:r>
              <a:rPr lang="en-US" sz="2000" dirty="0" smtClean="0">
                <a:latin typeface="Courier"/>
              </a:rPr>
              <a:t>,T</a:t>
            </a:r>
            <a:r>
              <a:rPr lang="en-US" sz="2000" baseline="-25000" dirty="0" smtClean="0">
                <a:latin typeface="Courier"/>
              </a:rPr>
              <a:t>4</a:t>
            </a:r>
            <a:r>
              <a:rPr lang="en-US" sz="2000" dirty="0" smtClean="0">
                <a:latin typeface="Courier"/>
              </a:rPr>
              <a:t>]</a:t>
            </a:r>
            <a:endParaRPr lang="en-US" sz="2000" dirty="0">
              <a:latin typeface="Couri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6790" y="5517708"/>
            <a:ext cx="67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GUID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63987" y="4022611"/>
            <a:ext cx="5571634" cy="1423742"/>
          </a:xfrm>
          <a:custGeom>
            <a:avLst/>
            <a:gdLst>
              <a:gd name="connsiteX0" fmla="*/ 0 w 5571634"/>
              <a:gd name="connsiteY0" fmla="*/ 1217788 h 1423742"/>
              <a:gd name="connsiteX1" fmla="*/ 286019 w 5571634"/>
              <a:gd name="connsiteY1" fmla="*/ 1046159 h 1423742"/>
              <a:gd name="connsiteX2" fmla="*/ 858055 w 5571634"/>
              <a:gd name="connsiteY2" fmla="*/ 565598 h 1423742"/>
              <a:gd name="connsiteX3" fmla="*/ 1132632 w 5571634"/>
              <a:gd name="connsiteY3" fmla="*/ 302434 h 1423742"/>
              <a:gd name="connsiteX4" fmla="*/ 1498736 w 5571634"/>
              <a:gd name="connsiteY4" fmla="*/ 50712 h 1423742"/>
              <a:gd name="connsiteX5" fmla="*/ 2356790 w 5571634"/>
              <a:gd name="connsiteY5" fmla="*/ 27828 h 1423742"/>
              <a:gd name="connsiteX6" fmla="*/ 3260607 w 5571634"/>
              <a:gd name="connsiteY6" fmla="*/ 4944 h 1423742"/>
              <a:gd name="connsiteX7" fmla="*/ 4095780 w 5571634"/>
              <a:gd name="connsiteY7" fmla="*/ 130805 h 1423742"/>
              <a:gd name="connsiteX8" fmla="*/ 4805105 w 5571634"/>
              <a:gd name="connsiteY8" fmla="*/ 382528 h 1423742"/>
              <a:gd name="connsiteX9" fmla="*/ 5308497 w 5571634"/>
              <a:gd name="connsiteY9" fmla="*/ 943182 h 1423742"/>
              <a:gd name="connsiteX10" fmla="*/ 5571634 w 5571634"/>
              <a:gd name="connsiteY10" fmla="*/ 1423742 h 142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1634" h="1423742">
                <a:moveTo>
                  <a:pt x="0" y="1217788"/>
                </a:moveTo>
                <a:cubicBezTo>
                  <a:pt x="71505" y="1186322"/>
                  <a:pt x="143010" y="1154857"/>
                  <a:pt x="286019" y="1046159"/>
                </a:cubicBezTo>
                <a:cubicBezTo>
                  <a:pt x="429028" y="937461"/>
                  <a:pt x="716953" y="689552"/>
                  <a:pt x="858055" y="565598"/>
                </a:cubicBezTo>
                <a:cubicBezTo>
                  <a:pt x="999157" y="441644"/>
                  <a:pt x="1025852" y="388248"/>
                  <a:pt x="1132632" y="302434"/>
                </a:cubicBezTo>
                <a:cubicBezTo>
                  <a:pt x="1239412" y="216620"/>
                  <a:pt x="1294710" y="96480"/>
                  <a:pt x="1498736" y="50712"/>
                </a:cubicBezTo>
                <a:cubicBezTo>
                  <a:pt x="1702762" y="4944"/>
                  <a:pt x="2356790" y="27828"/>
                  <a:pt x="2356790" y="27828"/>
                </a:cubicBezTo>
                <a:cubicBezTo>
                  <a:pt x="2650435" y="20200"/>
                  <a:pt x="2970775" y="-12219"/>
                  <a:pt x="3260607" y="4944"/>
                </a:cubicBezTo>
                <a:cubicBezTo>
                  <a:pt x="3550439" y="22107"/>
                  <a:pt x="3838364" y="67874"/>
                  <a:pt x="4095780" y="130805"/>
                </a:cubicBezTo>
                <a:cubicBezTo>
                  <a:pt x="4353196" y="193736"/>
                  <a:pt x="4602986" y="247132"/>
                  <a:pt x="4805105" y="382528"/>
                </a:cubicBezTo>
                <a:cubicBezTo>
                  <a:pt x="5007224" y="517924"/>
                  <a:pt x="5180742" y="769646"/>
                  <a:pt x="5308497" y="943182"/>
                </a:cubicBezTo>
                <a:cubicBezTo>
                  <a:pt x="5436252" y="1116718"/>
                  <a:pt x="5503943" y="1270230"/>
                  <a:pt x="5571634" y="1423742"/>
                </a:cubicBezTo>
              </a:path>
            </a:pathLst>
          </a:cu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927286" y="3751483"/>
            <a:ext cx="699086" cy="721050"/>
            <a:chOff x="3453897" y="5666731"/>
            <a:chExt cx="699086" cy="721050"/>
          </a:xfrm>
        </p:grpSpPr>
        <p:sp>
          <p:nvSpPr>
            <p:cNvPr id="16" name="TextBox 15"/>
            <p:cNvSpPr txBox="1"/>
            <p:nvPr/>
          </p:nvSpPr>
          <p:spPr>
            <a:xfrm>
              <a:off x="3453898" y="5666731"/>
              <a:ext cx="69908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2</a:t>
              </a:r>
              <a:r>
                <a:rPr lang="en-US" dirty="0" smtClean="0"/>
                <a:t>,T</a:t>
              </a:r>
              <a:r>
                <a:rPr lang="en-US" baseline="-25000" dirty="0" smtClean="0"/>
                <a:t>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53897" y="6018449"/>
              <a:ext cx="69908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</a:t>
              </a:r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9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Architecture: </a:t>
            </a:r>
            <a:r>
              <a:rPr lang="en-US" dirty="0" err="1" smtClean="0"/>
              <a:t>Multihoming</a:t>
            </a:r>
            <a:r>
              <a:rPr lang="en-US" dirty="0" smtClean="0"/>
              <a:t> and multipath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79" y="1177454"/>
            <a:ext cx="8543049" cy="16552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b="1" dirty="0" smtClean="0"/>
              <a:t>Global </a:t>
            </a:r>
            <a:r>
              <a:rPr lang="en-US" b="1" dirty="0"/>
              <a:t>name </a:t>
            </a:r>
            <a:r>
              <a:rPr lang="en-US" b="1" dirty="0" smtClean="0"/>
              <a:t>service</a:t>
            </a:r>
            <a:r>
              <a:rPr lang="en-US" dirty="0" smtClean="0"/>
              <a:t>: </a:t>
            </a:r>
            <a:r>
              <a:rPr lang="en-US" dirty="0" err="1" smtClean="0"/>
              <a:t>Multihomed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err="1" smtClean="0">
                <a:sym typeface="Wingdings"/>
              </a:rPr>
              <a:t>GUID_src</a:t>
            </a:r>
            <a:r>
              <a:rPr lang="en-US" dirty="0" smtClean="0">
                <a:sym typeface="Wingdings"/>
              </a:rPr>
              <a:t>  {[X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,R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], [X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,R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], … ,[X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,R</a:t>
            </a:r>
            <a:r>
              <a:rPr lang="en-US" baseline="-25000" dirty="0" smtClean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]}</a:t>
            </a:r>
            <a:endParaRPr lang="en-US" dirty="0" smtClean="0"/>
          </a:p>
          <a:p>
            <a:pPr lvl="1"/>
            <a:r>
              <a:rPr lang="en-US" dirty="0" err="1" smtClean="0"/>
              <a:t>GUID_dst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{[X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,T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], [X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,T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], [X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,T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], … , [X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,T</a:t>
            </a:r>
            <a:r>
              <a:rPr lang="en-US" baseline="-25000" dirty="0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]}</a:t>
            </a:r>
          </a:p>
          <a:p>
            <a:pPr lvl="1"/>
            <a:r>
              <a:rPr lang="en-US" dirty="0" err="1" smtClean="0">
                <a:sym typeface="Wingdings"/>
              </a:rPr>
              <a:t>GUID_dst</a:t>
            </a:r>
            <a:r>
              <a:rPr lang="en-US" dirty="0" smtClean="0">
                <a:sym typeface="Wingdings"/>
              </a:rPr>
              <a:t>  {“</a:t>
            </a:r>
            <a:r>
              <a:rPr lang="en-US" dirty="0" err="1" smtClean="0">
                <a:sym typeface="Wingdings"/>
              </a:rPr>
              <a:t>TE_policy</a:t>
            </a:r>
            <a:r>
              <a:rPr lang="en-US" dirty="0" smtClean="0">
                <a:sym typeface="Wingdings"/>
              </a:rPr>
              <a:t>”  “prefer </a:t>
            </a:r>
            <a:r>
              <a:rPr lang="en-US" dirty="0" err="1" smtClean="0">
                <a:sym typeface="Wingdings"/>
              </a:rPr>
              <a:t>WiFi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for delay-tolerant downloads”}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518037" y="4491046"/>
            <a:ext cx="982662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1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1327974" y="4491046"/>
            <a:ext cx="982662" cy="468312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2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2021793" y="4614772"/>
            <a:ext cx="982662" cy="468312"/>
          </a:xfrm>
          <a:prstGeom prst="cloud">
            <a:avLst/>
          </a:prstGeom>
          <a:solidFill>
            <a:schemeClr val="accent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err="1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err="1" smtClean="0">
                <a:ea typeface="Arial" charset="0"/>
                <a:cs typeface="Arial" charset="0"/>
              </a:rPr>
              <a:t>k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5695726" y="4633565"/>
            <a:ext cx="982662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R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1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6505663" y="4633565"/>
            <a:ext cx="982662" cy="468312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R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2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6996994" y="4867721"/>
            <a:ext cx="982662" cy="468312"/>
          </a:xfrm>
          <a:prstGeom prst="cloud">
            <a:avLst/>
          </a:prstGeom>
          <a:solidFill>
            <a:schemeClr val="accent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err="1">
                <a:ea typeface="Arial" charset="0"/>
                <a:cs typeface="Arial" charset="0"/>
              </a:rPr>
              <a:t>R</a:t>
            </a:r>
            <a:r>
              <a:rPr lang="en-US" sz="1600" b="1" baseline="-25000" dirty="0" err="1" smtClean="0">
                <a:ea typeface="Arial" charset="0"/>
                <a:cs typeface="Arial" charset="0"/>
              </a:rPr>
              <a:t>m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7134" y="35336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38414" y="2963146"/>
            <a:ext cx="4286732" cy="1460002"/>
            <a:chOff x="-2281379" y="6597348"/>
            <a:chExt cx="4436528" cy="988341"/>
          </a:xfrm>
        </p:grpSpPr>
        <p:sp>
          <p:nvSpPr>
            <p:cNvPr id="14" name="Cloud 13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solidFill>
              <a:srgbClr val="FFCC66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15" name="TextBox 55"/>
            <p:cNvSpPr txBox="1">
              <a:spLocks noChangeArrowheads="1"/>
            </p:cNvSpPr>
            <p:nvPr/>
          </p:nvSpPr>
          <p:spPr bwMode="auto">
            <a:xfrm>
              <a:off x="250832" y="6597348"/>
              <a:ext cx="595135" cy="258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smtClean="0"/>
                <a:t>X1</a:t>
              </a:r>
              <a:endParaRPr lang="en-US" sz="1600" b="1" dirty="0"/>
            </a:p>
          </p:txBody>
        </p:sp>
      </p:grpSp>
      <p:grpSp>
        <p:nvGrpSpPr>
          <p:cNvPr id="16" name="Group 56"/>
          <p:cNvGrpSpPr>
            <a:grpSpLocks/>
          </p:cNvGrpSpPr>
          <p:nvPr/>
        </p:nvGrpSpPr>
        <p:grpSpPr bwMode="auto">
          <a:xfrm>
            <a:off x="1950562" y="3168250"/>
            <a:ext cx="4286732" cy="1460002"/>
            <a:chOff x="-2281379" y="6597348"/>
            <a:chExt cx="4436528" cy="988341"/>
          </a:xfrm>
          <a:solidFill>
            <a:schemeClr val="bg2">
              <a:lumMod val="75000"/>
              <a:alpha val="46000"/>
            </a:schemeClr>
          </a:solidFill>
        </p:grpSpPr>
        <p:sp>
          <p:nvSpPr>
            <p:cNvPr id="17" name="Cloud 16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18" name="TextBox 55"/>
            <p:cNvSpPr txBox="1">
              <a:spLocks noChangeArrowheads="1"/>
            </p:cNvSpPr>
            <p:nvPr/>
          </p:nvSpPr>
          <p:spPr bwMode="auto">
            <a:xfrm>
              <a:off x="250832" y="6597348"/>
              <a:ext cx="595135" cy="229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smtClean="0"/>
                <a:t>X2</a:t>
              </a:r>
              <a:endParaRPr lang="en-US" sz="1600" b="1" dirty="0"/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4794012" y="3178499"/>
            <a:ext cx="4286732" cy="1460000"/>
            <a:chOff x="-2281379" y="6597349"/>
            <a:chExt cx="4436528" cy="988340"/>
          </a:xfrm>
          <a:solidFill>
            <a:schemeClr val="accent2">
              <a:lumMod val="60000"/>
              <a:lumOff val="40000"/>
              <a:alpha val="46000"/>
            </a:schemeClr>
          </a:solidFill>
        </p:grpSpPr>
        <p:sp>
          <p:nvSpPr>
            <p:cNvPr id="20" name="Cloud 19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21" name="TextBox 55"/>
            <p:cNvSpPr txBox="1">
              <a:spLocks noChangeArrowheads="1"/>
            </p:cNvSpPr>
            <p:nvPr/>
          </p:nvSpPr>
          <p:spPr bwMode="auto">
            <a:xfrm>
              <a:off x="269883" y="6597349"/>
              <a:ext cx="595135" cy="229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smtClean="0"/>
                <a:t>X3</a:t>
              </a:r>
              <a:endParaRPr lang="en-US" sz="1600" b="1" dirty="0"/>
            </a:p>
          </p:txBody>
        </p:sp>
      </p:grp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045" y="4875273"/>
            <a:ext cx="364089" cy="49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117" y="4916154"/>
            <a:ext cx="390057" cy="32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8093" y="5336033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30" descr="wireless-laptop-antenna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5662" y="5336033"/>
            <a:ext cx="4079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Freeform 110"/>
          <p:cNvSpPr/>
          <p:nvPr/>
        </p:nvSpPr>
        <p:spPr>
          <a:xfrm>
            <a:off x="997209" y="3814068"/>
            <a:ext cx="6906184" cy="1652087"/>
          </a:xfrm>
          <a:custGeom>
            <a:avLst/>
            <a:gdLst>
              <a:gd name="connsiteX0" fmla="*/ 70435 w 6906184"/>
              <a:gd name="connsiteY0" fmla="*/ 1560064 h 1652087"/>
              <a:gd name="connsiteX1" fmla="*/ 162473 w 6906184"/>
              <a:gd name="connsiteY1" fmla="*/ 1007927 h 1652087"/>
              <a:gd name="connsiteX2" fmla="*/ 236104 w 6906184"/>
              <a:gd name="connsiteY2" fmla="*/ 271745 h 1652087"/>
              <a:gd name="connsiteX3" fmla="*/ 3162920 w 6906184"/>
              <a:gd name="connsiteY3" fmla="*/ 32486 h 1652087"/>
              <a:gd name="connsiteX4" fmla="*/ 4948462 w 6906184"/>
              <a:gd name="connsiteY4" fmla="*/ 124508 h 1652087"/>
              <a:gd name="connsiteX5" fmla="*/ 6605150 w 6906184"/>
              <a:gd name="connsiteY5" fmla="*/ 1136759 h 1652087"/>
              <a:gd name="connsiteX6" fmla="*/ 6899673 w 6906184"/>
              <a:gd name="connsiteY6" fmla="*/ 1652087 h 165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6184" h="1652087">
                <a:moveTo>
                  <a:pt x="70435" y="1560064"/>
                </a:moveTo>
                <a:cubicBezTo>
                  <a:pt x="102648" y="1391355"/>
                  <a:pt x="134862" y="1222647"/>
                  <a:pt x="162473" y="1007927"/>
                </a:cubicBezTo>
                <a:cubicBezTo>
                  <a:pt x="190084" y="793207"/>
                  <a:pt x="-263970" y="434318"/>
                  <a:pt x="236104" y="271745"/>
                </a:cubicBezTo>
                <a:cubicBezTo>
                  <a:pt x="736178" y="109172"/>
                  <a:pt x="2377527" y="57025"/>
                  <a:pt x="3162920" y="32486"/>
                </a:cubicBezTo>
                <a:cubicBezTo>
                  <a:pt x="3948313" y="7947"/>
                  <a:pt x="4374757" y="-59538"/>
                  <a:pt x="4948462" y="124508"/>
                </a:cubicBezTo>
                <a:cubicBezTo>
                  <a:pt x="5522167" y="308553"/>
                  <a:pt x="6279948" y="882163"/>
                  <a:pt x="6605150" y="1136759"/>
                </a:cubicBezTo>
                <a:cubicBezTo>
                  <a:pt x="6930352" y="1391355"/>
                  <a:pt x="6915012" y="1521721"/>
                  <a:pt x="6899673" y="165208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141274" y="3984216"/>
            <a:ext cx="6663569" cy="1463534"/>
          </a:xfrm>
          <a:custGeom>
            <a:avLst/>
            <a:gdLst>
              <a:gd name="connsiteX0" fmla="*/ 0 w 6663569"/>
              <a:gd name="connsiteY0" fmla="*/ 1426725 h 1463534"/>
              <a:gd name="connsiteX1" fmla="*/ 386561 w 6663569"/>
              <a:gd name="connsiteY1" fmla="*/ 764161 h 1463534"/>
              <a:gd name="connsiteX2" fmla="*/ 644268 w 6663569"/>
              <a:gd name="connsiteY2" fmla="*/ 175215 h 1463534"/>
              <a:gd name="connsiteX3" fmla="*/ 2392995 w 6663569"/>
              <a:gd name="connsiteY3" fmla="*/ 27979 h 1463534"/>
              <a:gd name="connsiteX4" fmla="*/ 3791976 w 6663569"/>
              <a:gd name="connsiteY4" fmla="*/ 9574 h 1463534"/>
              <a:gd name="connsiteX5" fmla="*/ 4822805 w 6663569"/>
              <a:gd name="connsiteY5" fmla="*/ 138406 h 1463534"/>
              <a:gd name="connsiteX6" fmla="*/ 5816818 w 6663569"/>
              <a:gd name="connsiteY6" fmla="*/ 635329 h 1463534"/>
              <a:gd name="connsiteX7" fmla="*/ 6129748 w 6663569"/>
              <a:gd name="connsiteY7" fmla="*/ 911398 h 1463534"/>
              <a:gd name="connsiteX8" fmla="*/ 6148155 w 6663569"/>
              <a:gd name="connsiteY8" fmla="*/ 1261084 h 1463534"/>
              <a:gd name="connsiteX9" fmla="*/ 6663569 w 6663569"/>
              <a:gd name="connsiteY9" fmla="*/ 1463534 h 146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3569" h="1463534">
                <a:moveTo>
                  <a:pt x="0" y="1426725"/>
                </a:moveTo>
                <a:cubicBezTo>
                  <a:pt x="139591" y="1199735"/>
                  <a:pt x="279183" y="972746"/>
                  <a:pt x="386561" y="764161"/>
                </a:cubicBezTo>
                <a:cubicBezTo>
                  <a:pt x="493939" y="555576"/>
                  <a:pt x="309862" y="297912"/>
                  <a:pt x="644268" y="175215"/>
                </a:cubicBezTo>
                <a:cubicBezTo>
                  <a:pt x="978674" y="52518"/>
                  <a:pt x="1868377" y="55586"/>
                  <a:pt x="2392995" y="27979"/>
                </a:cubicBezTo>
                <a:cubicBezTo>
                  <a:pt x="2917613" y="372"/>
                  <a:pt x="3387008" y="-8830"/>
                  <a:pt x="3791976" y="9574"/>
                </a:cubicBezTo>
                <a:cubicBezTo>
                  <a:pt x="4196944" y="27978"/>
                  <a:pt x="4485331" y="34114"/>
                  <a:pt x="4822805" y="138406"/>
                </a:cubicBezTo>
                <a:cubicBezTo>
                  <a:pt x="5160279" y="242698"/>
                  <a:pt x="5598994" y="506497"/>
                  <a:pt x="5816818" y="635329"/>
                </a:cubicBezTo>
                <a:cubicBezTo>
                  <a:pt x="6034642" y="764161"/>
                  <a:pt x="6074525" y="807106"/>
                  <a:pt x="6129748" y="911398"/>
                </a:cubicBezTo>
                <a:cubicBezTo>
                  <a:pt x="6184971" y="1015690"/>
                  <a:pt x="6059185" y="1169061"/>
                  <a:pt x="6148155" y="1261084"/>
                </a:cubicBezTo>
                <a:cubicBezTo>
                  <a:pt x="6237125" y="1353107"/>
                  <a:pt x="6663569" y="1463534"/>
                  <a:pt x="6663569" y="146353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159682" y="4172782"/>
            <a:ext cx="6645161" cy="1366991"/>
          </a:xfrm>
          <a:custGeom>
            <a:avLst/>
            <a:gdLst>
              <a:gd name="connsiteX0" fmla="*/ 0 w 6645161"/>
              <a:gd name="connsiteY0" fmla="*/ 1311778 h 1366991"/>
              <a:gd name="connsiteX1" fmla="*/ 497006 w 6645161"/>
              <a:gd name="connsiteY1" fmla="*/ 833259 h 1366991"/>
              <a:gd name="connsiteX2" fmla="*/ 1086051 w 6645161"/>
              <a:gd name="connsiteY2" fmla="*/ 667618 h 1366991"/>
              <a:gd name="connsiteX3" fmla="*/ 1509427 w 6645161"/>
              <a:gd name="connsiteY3" fmla="*/ 97076 h 1366991"/>
              <a:gd name="connsiteX4" fmla="*/ 2963632 w 6645161"/>
              <a:gd name="connsiteY4" fmla="*/ 23458 h 1366991"/>
              <a:gd name="connsiteX5" fmla="*/ 4068091 w 6645161"/>
              <a:gd name="connsiteY5" fmla="*/ 23458 h 1366991"/>
              <a:gd name="connsiteX6" fmla="*/ 4730766 w 6645161"/>
              <a:gd name="connsiteY6" fmla="*/ 299527 h 1366991"/>
              <a:gd name="connsiteX7" fmla="*/ 4841212 w 6645161"/>
              <a:gd name="connsiteY7" fmla="*/ 814854 h 1366991"/>
              <a:gd name="connsiteX8" fmla="*/ 6645161 w 6645161"/>
              <a:gd name="connsiteY8" fmla="*/ 1366991 h 136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45161" h="1366991">
                <a:moveTo>
                  <a:pt x="0" y="1311778"/>
                </a:moveTo>
                <a:cubicBezTo>
                  <a:pt x="157999" y="1126198"/>
                  <a:pt x="315998" y="940619"/>
                  <a:pt x="497006" y="833259"/>
                </a:cubicBezTo>
                <a:cubicBezTo>
                  <a:pt x="678014" y="725899"/>
                  <a:pt x="917314" y="790315"/>
                  <a:pt x="1086051" y="667618"/>
                </a:cubicBezTo>
                <a:cubicBezTo>
                  <a:pt x="1254788" y="544921"/>
                  <a:pt x="1196497" y="204436"/>
                  <a:pt x="1509427" y="97076"/>
                </a:cubicBezTo>
                <a:cubicBezTo>
                  <a:pt x="1822357" y="-10284"/>
                  <a:pt x="2537188" y="35728"/>
                  <a:pt x="2963632" y="23458"/>
                </a:cubicBezTo>
                <a:cubicBezTo>
                  <a:pt x="3390076" y="11188"/>
                  <a:pt x="3773569" y="-22554"/>
                  <a:pt x="4068091" y="23458"/>
                </a:cubicBezTo>
                <a:cubicBezTo>
                  <a:pt x="4362613" y="69469"/>
                  <a:pt x="4601913" y="167628"/>
                  <a:pt x="4730766" y="299527"/>
                </a:cubicBezTo>
                <a:cubicBezTo>
                  <a:pt x="4859620" y="431426"/>
                  <a:pt x="4522146" y="636943"/>
                  <a:pt x="4841212" y="814854"/>
                </a:cubicBezTo>
                <a:cubicBezTo>
                  <a:pt x="5160278" y="992765"/>
                  <a:pt x="5902719" y="1179878"/>
                  <a:pt x="6645161" y="136699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From Design Goals to Current Architecture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01725" y="1177454"/>
            <a:ext cx="8543049" cy="51090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Host + network mobility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No global root of trust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Intentional data receipt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Proportional robustness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Content-awareness</a:t>
            </a:r>
          </a:p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Evolvability</a:t>
            </a:r>
            <a:endParaRPr lang="en-US" sz="2400" dirty="0"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87731" y="1224285"/>
            <a:ext cx="4288397" cy="821652"/>
            <a:chOff x="4587731" y="1384473"/>
            <a:chExt cx="4288397" cy="821652"/>
          </a:xfrm>
        </p:grpSpPr>
        <p:sp>
          <p:nvSpPr>
            <p:cNvPr id="10" name="Rectangle 9"/>
            <p:cNvSpPr/>
            <p:nvPr/>
          </p:nvSpPr>
          <p:spPr>
            <a:xfrm>
              <a:off x="4587731" y="1384473"/>
              <a:ext cx="4288397" cy="821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1374" y="1544658"/>
              <a:ext cx="2768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69177" y="2219731"/>
            <a:ext cx="2155483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certification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69177" y="2730021"/>
            <a:ext cx="2033504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resolution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69177" y="3755201"/>
            <a:ext cx="2800767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Context &amp; M2M services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69177" y="4254049"/>
            <a:ext cx="2041645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Service migration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69177" y="3251753"/>
            <a:ext cx="3096245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Content storage &amp; retrieval</a:t>
            </a:r>
            <a:endParaRPr lang="en-US" sz="2000" b="1" dirty="0"/>
          </a:p>
        </p:txBody>
      </p:sp>
      <p:sp>
        <p:nvSpPr>
          <p:cNvPr id="30" name="Oval 29"/>
          <p:cNvSpPr/>
          <p:nvPr/>
        </p:nvSpPr>
        <p:spPr>
          <a:xfrm>
            <a:off x="-22883" y="1112019"/>
            <a:ext cx="4496205" cy="3542140"/>
          </a:xfrm>
          <a:prstGeom prst="ellipse">
            <a:avLst/>
          </a:prstGeom>
          <a:noFill/>
          <a:ln w="28575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5652" y="5485247"/>
            <a:ext cx="866372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Key insight</a:t>
            </a:r>
            <a:r>
              <a:rPr lang="en-US" sz="2800" b="1" dirty="0" smtClean="0"/>
              <a:t>: Logically centralized global name service </a:t>
            </a:r>
          </a:p>
          <a:p>
            <a:pPr algn="ctr"/>
            <a:r>
              <a:rPr lang="en-US" sz="2800" b="1" dirty="0"/>
              <a:t>e</a:t>
            </a:r>
            <a:r>
              <a:rPr lang="en-US" sz="2800" b="1" dirty="0" smtClean="0"/>
              <a:t>nhances mobility, security, and network-layer functions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215" y="4714726"/>
            <a:ext cx="2241770" cy="707886"/>
          </a:xfrm>
          <a:prstGeom prst="rect">
            <a:avLst/>
          </a:prstGeom>
          <a:noFill/>
          <a:ln w="28575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Inter-,intra-domain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routing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08992" y="4726007"/>
            <a:ext cx="1387670" cy="70788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Segmented </a:t>
            </a:r>
          </a:p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transport</a:t>
            </a:r>
            <a:endParaRPr lang="en-US" sz="2000" b="1" dirty="0">
              <a:solidFill>
                <a:srgbClr val="59595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7267" y="4726007"/>
            <a:ext cx="135165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Computing</a:t>
            </a:r>
          </a:p>
          <a:p>
            <a:pPr algn="ctr"/>
            <a:r>
              <a:rPr lang="en-US" sz="2000" b="1" dirty="0" smtClean="0"/>
              <a:t> layer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44465" y="4744917"/>
            <a:ext cx="1620957" cy="70788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Management </a:t>
            </a:r>
          </a:p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plane</a:t>
            </a:r>
            <a:endParaRPr lang="en-US" sz="2000" b="1" dirty="0">
              <a:solidFill>
                <a:srgbClr val="595959"/>
              </a:solidFill>
            </a:endParaRPr>
          </a:p>
        </p:txBody>
      </p:sp>
      <p:cxnSp>
        <p:nvCxnSpPr>
          <p:cNvPr id="16" name="Straight Arrow Connector 15"/>
          <p:cNvCxnSpPr>
            <a:endCxn id="33" idx="0"/>
          </p:cNvCxnSpPr>
          <p:nvPr/>
        </p:nvCxnSpPr>
        <p:spPr>
          <a:xfrm>
            <a:off x="5202827" y="2045937"/>
            <a:ext cx="0" cy="2680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2195478" y="2230131"/>
            <a:ext cx="2698980" cy="2330593"/>
          </a:xfrm>
          <a:prstGeom prst="bentConnector3">
            <a:avLst>
              <a:gd name="adj1" fmla="val 6738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34" idx="0"/>
          </p:cNvCxnSpPr>
          <p:nvPr/>
        </p:nvCxnSpPr>
        <p:spPr>
          <a:xfrm rot="5400000">
            <a:off x="2906268" y="2712763"/>
            <a:ext cx="2680070" cy="1346419"/>
          </a:xfrm>
          <a:prstGeom prst="bentConnector3">
            <a:avLst>
              <a:gd name="adj1" fmla="val 8031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5400000">
            <a:off x="7190869" y="3155156"/>
            <a:ext cx="2685950" cy="455753"/>
          </a:xfrm>
          <a:prstGeom prst="bentConnector3">
            <a:avLst>
              <a:gd name="adj1" fmla="val 6874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Architecture: </a:t>
            </a:r>
            <a:r>
              <a:rPr lang="en-US" dirty="0">
                <a:solidFill>
                  <a:prstClr val="black"/>
                </a:solidFill>
              </a:rPr>
              <a:t>C</a:t>
            </a:r>
            <a:r>
              <a:rPr lang="en-US" dirty="0" smtClean="0">
                <a:solidFill>
                  <a:prstClr val="black"/>
                </a:solidFill>
              </a:rPr>
              <a:t>omputing </a:t>
            </a:r>
            <a:r>
              <a:rPr lang="en-US" dirty="0">
                <a:solidFill>
                  <a:prstClr val="black"/>
                </a:solidFill>
              </a:rPr>
              <a:t>layer</a:t>
            </a:r>
            <a:endParaRPr lang="en-US" sz="3600" dirty="0" smtClean="0"/>
          </a:p>
        </p:txBody>
      </p:sp>
      <p:sp>
        <p:nvSpPr>
          <p:cNvPr id="680962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09140"/>
            <a:ext cx="4677158" cy="492209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Programmable computing layer enables service flexibility and </a:t>
            </a:r>
            <a:r>
              <a:rPr lang="en-US" sz="3000" dirty="0" err="1" smtClean="0"/>
              <a:t>evolvability</a:t>
            </a:r>
            <a:r>
              <a:rPr lang="en-US" sz="3000" dirty="0" smtClean="0"/>
              <a:t> </a:t>
            </a:r>
          </a:p>
          <a:p>
            <a:pPr lvl="1"/>
            <a:r>
              <a:rPr lang="en-US" dirty="0" smtClean="0"/>
              <a:t>Routers support new network services off the critical path</a:t>
            </a:r>
          </a:p>
          <a:p>
            <a:pPr lvl="1"/>
            <a:r>
              <a:rPr lang="en-US" dirty="0" smtClean="0"/>
              <a:t>Packets carry (optional) service tags for </a:t>
            </a:r>
            <a:r>
              <a:rPr lang="en-US" dirty="0" err="1" smtClean="0"/>
              <a:t>demuxing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ntegration with “active” GUID resolution in global name service</a:t>
            </a:r>
          </a:p>
        </p:txBody>
      </p:sp>
      <p:grpSp>
        <p:nvGrpSpPr>
          <p:cNvPr id="680963" name="Group 42"/>
          <p:cNvGrpSpPr>
            <a:grpSpLocks/>
          </p:cNvGrpSpPr>
          <p:nvPr/>
        </p:nvGrpSpPr>
        <p:grpSpPr bwMode="auto">
          <a:xfrm>
            <a:off x="5166514" y="1971970"/>
            <a:ext cx="3760900" cy="3022600"/>
            <a:chOff x="1400" y="1992"/>
            <a:chExt cx="2640" cy="2160"/>
          </a:xfrm>
        </p:grpSpPr>
        <p:pic>
          <p:nvPicPr>
            <p:cNvPr id="680965" name="Picture 17" descr="rout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04" y="3497"/>
              <a:ext cx="301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0966" name="Picture 17" descr="rout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84" y="3850"/>
              <a:ext cx="30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0967" name="Picture 17" descr="rout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76" y="3850"/>
              <a:ext cx="30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1"/>
            <p:cNvCxnSpPr/>
            <p:nvPr/>
          </p:nvCxnSpPr>
          <p:spPr>
            <a:xfrm rot="5400000" flipH="1" flipV="1">
              <a:off x="2118" y="3464"/>
              <a:ext cx="203" cy="56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85" y="4001"/>
              <a:ext cx="1091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805" y="3647"/>
              <a:ext cx="522" cy="2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0971" name="Rectangular Callout 16"/>
            <p:cNvSpPr>
              <a:spLocks noChangeArrowheads="1"/>
            </p:cNvSpPr>
            <p:nvPr/>
          </p:nvSpPr>
          <p:spPr bwMode="auto">
            <a:xfrm>
              <a:off x="2072" y="3082"/>
              <a:ext cx="1968" cy="288"/>
            </a:xfrm>
            <a:prstGeom prst="wedgeRectCallout">
              <a:avLst>
                <a:gd name="adj1" fmla="val -20218"/>
                <a:gd name="adj2" fmla="val 98292"/>
              </a:avLst>
            </a:prstGeom>
            <a:solidFill>
              <a:srgbClr val="E0BE85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kumimoji="0" lang="en-US" sz="1600" b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72" y="2746"/>
              <a:ext cx="1968" cy="3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 sz="1600" b="0">
                <a:solidFill>
                  <a:srgbClr val="FFFFFF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80973" name="Rectangle 19"/>
            <p:cNvSpPr>
              <a:spLocks noChangeArrowheads="1"/>
            </p:cNvSpPr>
            <p:nvPr/>
          </p:nvSpPr>
          <p:spPr bwMode="auto">
            <a:xfrm>
              <a:off x="2072" y="1992"/>
              <a:ext cx="1968" cy="754"/>
            </a:xfrm>
            <a:prstGeom prst="rect">
              <a:avLst/>
            </a:prstGeom>
            <a:solidFill>
              <a:srgbClr val="E0BE85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kumimoji="0" lang="en-US" sz="1600" b="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400" y="3769"/>
              <a:ext cx="384" cy="23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 flipV="1">
              <a:off x="1928" y="3647"/>
              <a:ext cx="577" cy="1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2805" y="3647"/>
              <a:ext cx="563" cy="1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477" y="3801"/>
              <a:ext cx="371" cy="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0978" name="TextBox 40"/>
            <p:cNvSpPr txBox="1">
              <a:spLocks noChangeArrowheads="1"/>
            </p:cNvSpPr>
            <p:nvPr/>
          </p:nvSpPr>
          <p:spPr bwMode="auto">
            <a:xfrm>
              <a:off x="1496" y="3514"/>
              <a:ext cx="338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b="0">
                  <a:solidFill>
                    <a:schemeClr val="accent1"/>
                  </a:solidFill>
                  <a:latin typeface="Calibri" pitchFamily="34" charset="0"/>
                </a:rPr>
                <a:t>......</a:t>
              </a:r>
            </a:p>
          </p:txBody>
        </p:sp>
        <p:sp>
          <p:nvSpPr>
            <p:cNvPr id="680979" name="TextBox 41"/>
            <p:cNvSpPr txBox="1">
              <a:spLocks noChangeArrowheads="1"/>
            </p:cNvSpPr>
            <p:nvPr/>
          </p:nvSpPr>
          <p:spPr bwMode="auto">
            <a:xfrm>
              <a:off x="3507" y="3491"/>
              <a:ext cx="33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b="0" dirty="0">
                  <a:solidFill>
                    <a:schemeClr val="accent1"/>
                  </a:solidFill>
                  <a:latin typeface="Calibri" pitchFamily="34" charset="0"/>
                </a:rPr>
                <a:t>......</a:t>
              </a:r>
            </a:p>
          </p:txBody>
        </p:sp>
        <p:sp>
          <p:nvSpPr>
            <p:cNvPr id="680980" name="TextBox 43"/>
            <p:cNvSpPr txBox="1">
              <a:spLocks noChangeArrowheads="1"/>
            </p:cNvSpPr>
            <p:nvPr/>
          </p:nvSpPr>
          <p:spPr bwMode="auto">
            <a:xfrm>
              <a:off x="2178" y="3114"/>
              <a:ext cx="1692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b="1" dirty="0">
                  <a:latin typeface="Calibri" pitchFamily="34" charset="0"/>
                </a:rPr>
                <a:t>Packet forwarding/routing</a:t>
              </a:r>
            </a:p>
          </p:txBody>
        </p:sp>
        <p:sp>
          <p:nvSpPr>
            <p:cNvPr id="680981" name="TextBox 44"/>
            <p:cNvSpPr txBox="1">
              <a:spLocks noChangeArrowheads="1"/>
            </p:cNvSpPr>
            <p:nvPr/>
          </p:nvSpPr>
          <p:spPr bwMode="auto">
            <a:xfrm>
              <a:off x="2120" y="2795"/>
              <a:ext cx="109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b="1" dirty="0">
                  <a:latin typeface="Calibri" pitchFamily="34" charset="0"/>
                </a:rPr>
                <a:t>Computing layer</a:t>
              </a:r>
            </a:p>
          </p:txBody>
        </p:sp>
        <p:pic>
          <p:nvPicPr>
            <p:cNvPr id="680982" name="Picture 45" descr="20050617123250!Noia_64_devices_ksim_cpu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24" y="2728"/>
              <a:ext cx="36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0983" name="TextBox 46"/>
            <p:cNvSpPr txBox="1">
              <a:spLocks noChangeArrowheads="1"/>
            </p:cNvSpPr>
            <p:nvPr/>
          </p:nvSpPr>
          <p:spPr bwMode="auto">
            <a:xfrm>
              <a:off x="3236" y="2774"/>
              <a:ext cx="305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200" b="0">
                  <a:solidFill>
                    <a:schemeClr val="bg1"/>
                  </a:solidFill>
                  <a:latin typeface="Calibri" pitchFamily="34" charset="0"/>
                </a:rPr>
                <a:t>CPU</a:t>
              </a:r>
            </a:p>
          </p:txBody>
        </p:sp>
        <p:sp>
          <p:nvSpPr>
            <p:cNvPr id="48" name="Flowchart: Magnetic Disk 47"/>
            <p:cNvSpPr/>
            <p:nvPr/>
          </p:nvSpPr>
          <p:spPr>
            <a:xfrm>
              <a:off x="3608" y="2770"/>
              <a:ext cx="346" cy="288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 sz="1600" b="0">
                <a:solidFill>
                  <a:srgbClr val="FFFFFF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80985" name="TextBox 49"/>
            <p:cNvSpPr txBox="1">
              <a:spLocks noChangeArrowheads="1"/>
            </p:cNvSpPr>
            <p:nvPr/>
          </p:nvSpPr>
          <p:spPr bwMode="auto">
            <a:xfrm>
              <a:off x="3584" y="2841"/>
              <a:ext cx="40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000" b="1" dirty="0">
                  <a:latin typeface="Calibri" pitchFamily="34" charset="0"/>
                </a:rPr>
                <a:t>Storage</a:t>
              </a:r>
            </a:p>
          </p:txBody>
        </p:sp>
        <p:sp>
          <p:nvSpPr>
            <p:cNvPr id="680987" name="TextBox 51"/>
            <p:cNvSpPr txBox="1">
              <a:spLocks noChangeArrowheads="1"/>
            </p:cNvSpPr>
            <p:nvPr/>
          </p:nvSpPr>
          <p:spPr bwMode="auto">
            <a:xfrm>
              <a:off x="2129" y="2088"/>
              <a:ext cx="637" cy="59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b="1" dirty="0">
                  <a:latin typeface="Calibri" pitchFamily="34" charset="0"/>
                </a:rPr>
                <a:t>Virtual </a:t>
              </a:r>
            </a:p>
            <a:p>
              <a:r>
                <a:rPr kumimoji="0" lang="en-US" sz="1600" b="1" dirty="0">
                  <a:latin typeface="Calibri" pitchFamily="34" charset="0"/>
                </a:rPr>
                <a:t>Service</a:t>
              </a:r>
            </a:p>
            <a:p>
              <a:r>
                <a:rPr kumimoji="0" lang="en-US" sz="1600" b="1" dirty="0">
                  <a:latin typeface="Calibri" pitchFamily="34" charset="0"/>
                </a:rPr>
                <a:t>Provider</a:t>
              </a:r>
            </a:p>
          </p:txBody>
        </p:sp>
        <p:sp>
          <p:nvSpPr>
            <p:cNvPr id="680989" name="TextBox 54"/>
            <p:cNvSpPr txBox="1">
              <a:spLocks noChangeArrowheads="1"/>
            </p:cNvSpPr>
            <p:nvPr/>
          </p:nvSpPr>
          <p:spPr bwMode="auto">
            <a:xfrm>
              <a:off x="2814" y="2211"/>
              <a:ext cx="643" cy="41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b="1" dirty="0">
                  <a:latin typeface="Calibri" pitchFamily="34" charset="0"/>
                </a:rPr>
                <a:t>Content</a:t>
              </a:r>
            </a:p>
            <a:p>
              <a:r>
                <a:rPr lang="en-US" sz="1600" b="1" dirty="0" smtClean="0">
                  <a:latin typeface="Calibri" pitchFamily="34" charset="0"/>
                </a:rPr>
                <a:t>x-coding</a:t>
              </a:r>
              <a:endParaRPr kumimoji="0" lang="en-US" sz="1600" b="1" dirty="0">
                <a:latin typeface="Calibri" pitchFamily="34" charset="0"/>
              </a:endParaRPr>
            </a:p>
          </p:txBody>
        </p:sp>
        <p:sp>
          <p:nvSpPr>
            <p:cNvPr id="680991" name="TextBox 56"/>
            <p:cNvSpPr txBox="1">
              <a:spLocks noChangeArrowheads="1"/>
            </p:cNvSpPr>
            <p:nvPr/>
          </p:nvSpPr>
          <p:spPr bwMode="auto">
            <a:xfrm>
              <a:off x="3457" y="2211"/>
              <a:ext cx="561" cy="41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1600" b="1" dirty="0">
                  <a:latin typeface="Calibri" pitchFamily="34" charset="0"/>
                </a:rPr>
                <a:t>Privacy</a:t>
              </a:r>
            </a:p>
            <a:p>
              <a:r>
                <a:rPr kumimoji="0" lang="en-US" sz="1600" b="1" dirty="0">
                  <a:latin typeface="Calibri" pitchFamily="34" charset="0"/>
                </a:rPr>
                <a:t>routing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506" y="3395"/>
              <a:ext cx="864" cy="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 sz="1600" b="0">
                <a:solidFill>
                  <a:srgbClr val="FFFFFF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834" y="3402"/>
              <a:ext cx="392" cy="185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kumimoji="0" lang="en-US" sz="800" b="1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anon</a:t>
              </a:r>
              <a:endParaRPr kumimoji="0" lang="en-US" sz="8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</p:txBody>
        </p:sp>
        <p:cxnSp>
          <p:nvCxnSpPr>
            <p:cNvPr id="61" name="Straight Arrow Connector 60"/>
            <p:cNvCxnSpPr>
              <a:stCxn id="58" idx="3"/>
            </p:cNvCxnSpPr>
            <p:nvPr/>
          </p:nvCxnSpPr>
          <p:spPr>
            <a:xfrm>
              <a:off x="2370" y="3491"/>
              <a:ext cx="135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020" y="3402"/>
              <a:ext cx="869" cy="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0" lang="en-US" sz="1600" b="0">
                <a:solidFill>
                  <a:srgbClr val="FFFFFF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52" y="3402"/>
              <a:ext cx="288" cy="192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kumimoji="0" lang="en-US" sz="800" b="1" dirty="0" smtClean="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rPr>
                <a:t>anon</a:t>
              </a:r>
              <a:endParaRPr kumimoji="0" lang="en-US" sz="8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From Design Goals to Current Architecture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01725" y="1177454"/>
            <a:ext cx="8543049" cy="51090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Host + network mobility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No global root of trust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Intentional data receipt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Proportional robustness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Content-awareness</a:t>
            </a:r>
          </a:p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Evolvability</a:t>
            </a:r>
            <a:endParaRPr lang="en-US" sz="2400" dirty="0"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87731" y="1224285"/>
            <a:ext cx="4288397" cy="821652"/>
            <a:chOff x="4587731" y="1384473"/>
            <a:chExt cx="4288397" cy="821652"/>
          </a:xfrm>
        </p:grpSpPr>
        <p:sp>
          <p:nvSpPr>
            <p:cNvPr id="10" name="Rectangle 9"/>
            <p:cNvSpPr/>
            <p:nvPr/>
          </p:nvSpPr>
          <p:spPr>
            <a:xfrm>
              <a:off x="4587731" y="1384473"/>
              <a:ext cx="4288397" cy="821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1374" y="1544658"/>
              <a:ext cx="2768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69177" y="2219731"/>
            <a:ext cx="2155483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certification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69177" y="2730021"/>
            <a:ext cx="2033504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resolution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69177" y="3755201"/>
            <a:ext cx="2800767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Context &amp; M2M services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69177" y="4254049"/>
            <a:ext cx="2041645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Service migration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69177" y="3251753"/>
            <a:ext cx="3096245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Content storage &amp; retrieval</a:t>
            </a:r>
            <a:endParaRPr lang="en-US" sz="2000" b="1" dirty="0"/>
          </a:p>
        </p:txBody>
      </p:sp>
      <p:sp>
        <p:nvSpPr>
          <p:cNvPr id="30" name="Oval 29"/>
          <p:cNvSpPr/>
          <p:nvPr/>
        </p:nvSpPr>
        <p:spPr>
          <a:xfrm>
            <a:off x="-22883" y="1112019"/>
            <a:ext cx="4496205" cy="3542140"/>
          </a:xfrm>
          <a:prstGeom prst="ellipse">
            <a:avLst/>
          </a:prstGeom>
          <a:noFill/>
          <a:ln w="28575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5652" y="5485247"/>
            <a:ext cx="866372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Key insight</a:t>
            </a:r>
            <a:r>
              <a:rPr lang="en-US" sz="2800" b="1" dirty="0" smtClean="0"/>
              <a:t>: Logically centralized global name service </a:t>
            </a:r>
          </a:p>
          <a:p>
            <a:pPr algn="ctr"/>
            <a:r>
              <a:rPr lang="en-US" sz="2800" b="1" dirty="0"/>
              <a:t>e</a:t>
            </a:r>
            <a:r>
              <a:rPr lang="en-US" sz="2800" b="1" dirty="0" smtClean="0"/>
              <a:t>nhances mobility, security, and network-layer functions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215" y="4714726"/>
            <a:ext cx="2241770" cy="707886"/>
          </a:xfrm>
          <a:prstGeom prst="rect">
            <a:avLst/>
          </a:prstGeom>
          <a:noFill/>
          <a:ln w="127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Inter-,intra-domain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routing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08992" y="4726007"/>
            <a:ext cx="138767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Segmented </a:t>
            </a:r>
          </a:p>
          <a:p>
            <a:pPr algn="ctr"/>
            <a:r>
              <a:rPr lang="en-US" sz="2000" b="1" dirty="0" smtClean="0"/>
              <a:t>transport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97267" y="4726007"/>
            <a:ext cx="1351652" cy="707886"/>
          </a:xfrm>
          <a:prstGeom prst="rect">
            <a:avLst/>
          </a:prstGeom>
          <a:noFill/>
          <a:ln w="127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F7F7F"/>
                </a:solidFill>
              </a:rPr>
              <a:t>Computing</a:t>
            </a:r>
          </a:p>
          <a:p>
            <a:pPr algn="ctr"/>
            <a:r>
              <a:rPr lang="en-US" sz="2000" b="1" dirty="0" smtClean="0">
                <a:solidFill>
                  <a:srgbClr val="7F7F7F"/>
                </a:solidFill>
              </a:rPr>
              <a:t> layer</a:t>
            </a:r>
            <a:endParaRPr lang="en-US" sz="2000" b="1" dirty="0">
              <a:solidFill>
                <a:srgbClr val="7F7F7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44465" y="4744917"/>
            <a:ext cx="1620957" cy="70788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Management </a:t>
            </a:r>
          </a:p>
          <a:p>
            <a:pPr algn="ctr"/>
            <a:r>
              <a:rPr lang="en-US" sz="2000" b="1" dirty="0" smtClean="0">
                <a:solidFill>
                  <a:srgbClr val="595959"/>
                </a:solidFill>
              </a:rPr>
              <a:t>plane</a:t>
            </a:r>
            <a:endParaRPr lang="en-US" sz="2000" b="1" dirty="0">
              <a:solidFill>
                <a:srgbClr val="595959"/>
              </a:solidFill>
            </a:endParaRPr>
          </a:p>
        </p:txBody>
      </p:sp>
      <p:cxnSp>
        <p:nvCxnSpPr>
          <p:cNvPr id="16" name="Straight Arrow Connector 15"/>
          <p:cNvCxnSpPr>
            <a:endCxn id="33" idx="0"/>
          </p:cNvCxnSpPr>
          <p:nvPr/>
        </p:nvCxnSpPr>
        <p:spPr>
          <a:xfrm>
            <a:off x="5202827" y="2045937"/>
            <a:ext cx="0" cy="2680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2195478" y="2230131"/>
            <a:ext cx="2698980" cy="2330593"/>
          </a:xfrm>
          <a:prstGeom prst="bentConnector3">
            <a:avLst>
              <a:gd name="adj1" fmla="val 6738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34" idx="0"/>
          </p:cNvCxnSpPr>
          <p:nvPr/>
        </p:nvCxnSpPr>
        <p:spPr>
          <a:xfrm rot="5400000">
            <a:off x="2906268" y="2712763"/>
            <a:ext cx="2680070" cy="1346419"/>
          </a:xfrm>
          <a:prstGeom prst="bentConnector3">
            <a:avLst>
              <a:gd name="adj1" fmla="val 8031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5400000">
            <a:off x="7190869" y="3155156"/>
            <a:ext cx="2685950" cy="455753"/>
          </a:xfrm>
          <a:prstGeom prst="bentConnector3">
            <a:avLst>
              <a:gd name="adj1" fmla="val 6874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From Design Goals to Current Architecture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01725" y="1177454"/>
            <a:ext cx="8543049" cy="51090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Host + network mobility</a:t>
            </a:r>
            <a:endParaRPr lang="en-US" sz="2400" dirty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No global root of trust</a:t>
            </a:r>
          </a:p>
          <a:p>
            <a:pPr>
              <a:defRPr/>
            </a:pPr>
            <a:r>
              <a:rPr lang="en-US" sz="2400" dirty="0">
                <a:ea typeface="+mn-ea"/>
                <a:cs typeface="+mn-cs"/>
              </a:rPr>
              <a:t>Intentional </a:t>
            </a:r>
            <a:r>
              <a:rPr lang="en-US" sz="2400" dirty="0" smtClean="0">
                <a:ea typeface="+mn-ea"/>
                <a:cs typeface="+mn-cs"/>
              </a:rPr>
              <a:t>receipt</a:t>
            </a:r>
            <a:endParaRPr lang="en-US" sz="2400" dirty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Proportional </a:t>
            </a:r>
            <a:r>
              <a:rPr lang="en-US" sz="2400" dirty="0">
                <a:ea typeface="+mn-ea"/>
                <a:cs typeface="+mn-cs"/>
              </a:rPr>
              <a:t>robustness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Content-awareness</a:t>
            </a:r>
            <a:endParaRPr lang="en-US" sz="2400" dirty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Evolvability</a:t>
            </a:r>
            <a:endParaRPr lang="en-US" sz="2400" dirty="0"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87731" y="1224285"/>
            <a:ext cx="4288397" cy="821652"/>
            <a:chOff x="4587731" y="1384473"/>
            <a:chExt cx="4288397" cy="821652"/>
          </a:xfrm>
        </p:grpSpPr>
        <p:sp>
          <p:nvSpPr>
            <p:cNvPr id="10" name="Rectangle 9"/>
            <p:cNvSpPr/>
            <p:nvPr/>
          </p:nvSpPr>
          <p:spPr>
            <a:xfrm>
              <a:off x="4587731" y="1384473"/>
              <a:ext cx="4288397" cy="821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1374" y="1544658"/>
              <a:ext cx="2768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69177" y="2219731"/>
            <a:ext cx="2155483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certification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69177" y="2730021"/>
            <a:ext cx="203350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resolution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69177" y="3755201"/>
            <a:ext cx="280076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Context &amp; M2M services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69177" y="4254049"/>
            <a:ext cx="2041645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Service migration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69177" y="3251753"/>
            <a:ext cx="3096245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Content storage &amp; retrieval</a:t>
            </a:r>
            <a:endParaRPr lang="en-US" sz="2000" b="1" dirty="0"/>
          </a:p>
        </p:txBody>
      </p:sp>
      <p:sp>
        <p:nvSpPr>
          <p:cNvPr id="30" name="Oval 29"/>
          <p:cNvSpPr/>
          <p:nvPr/>
        </p:nvSpPr>
        <p:spPr>
          <a:xfrm>
            <a:off x="-22883" y="1112019"/>
            <a:ext cx="4496205" cy="3542140"/>
          </a:xfrm>
          <a:prstGeom prst="ellipse">
            <a:avLst/>
          </a:prstGeom>
          <a:noFill/>
          <a:ln w="28575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5652" y="5485247"/>
            <a:ext cx="866372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Key insight</a:t>
            </a:r>
            <a:r>
              <a:rPr lang="en-US" sz="2800" b="1" dirty="0" smtClean="0"/>
              <a:t>: Logically centralized global name service </a:t>
            </a:r>
          </a:p>
          <a:p>
            <a:pPr algn="ctr"/>
            <a:r>
              <a:rPr lang="en-US" sz="2800" b="1" dirty="0"/>
              <a:t>e</a:t>
            </a:r>
            <a:r>
              <a:rPr lang="en-US" sz="2800" b="1" dirty="0" smtClean="0"/>
              <a:t>nhances mobility, security, and network-layer functions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215" y="4726484"/>
            <a:ext cx="224177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Inter-,intra-domain </a:t>
            </a:r>
          </a:p>
          <a:p>
            <a:pPr algn="ctr"/>
            <a:r>
              <a:rPr lang="en-US" sz="2000" b="1" dirty="0" smtClean="0"/>
              <a:t>routing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508992" y="4726007"/>
            <a:ext cx="138767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Segmented </a:t>
            </a:r>
          </a:p>
          <a:p>
            <a:pPr algn="ctr"/>
            <a:r>
              <a:rPr lang="en-US" sz="2000" b="1" dirty="0" smtClean="0"/>
              <a:t>transport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897267" y="4726007"/>
            <a:ext cx="135165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Computing</a:t>
            </a:r>
          </a:p>
          <a:p>
            <a:pPr algn="ctr"/>
            <a:r>
              <a:rPr lang="en-US" sz="2000" b="1" dirty="0" smtClean="0"/>
              <a:t> layer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44465" y="4744917"/>
            <a:ext cx="162095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Management </a:t>
            </a:r>
          </a:p>
          <a:p>
            <a:pPr algn="ctr"/>
            <a:r>
              <a:rPr lang="en-US" sz="2000" b="1" dirty="0" smtClean="0"/>
              <a:t>plane</a:t>
            </a:r>
            <a:endParaRPr lang="en-US" sz="2000" b="1" dirty="0"/>
          </a:p>
        </p:txBody>
      </p:sp>
      <p:cxnSp>
        <p:nvCxnSpPr>
          <p:cNvPr id="16" name="Straight Arrow Connector 15"/>
          <p:cNvCxnSpPr>
            <a:endCxn id="33" idx="0"/>
          </p:cNvCxnSpPr>
          <p:nvPr/>
        </p:nvCxnSpPr>
        <p:spPr>
          <a:xfrm>
            <a:off x="5202827" y="2045937"/>
            <a:ext cx="0" cy="2680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2195478" y="2230131"/>
            <a:ext cx="2698980" cy="2330593"/>
          </a:xfrm>
          <a:prstGeom prst="bentConnector3">
            <a:avLst>
              <a:gd name="adj1" fmla="val 6738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34" idx="0"/>
          </p:cNvCxnSpPr>
          <p:nvPr/>
        </p:nvCxnSpPr>
        <p:spPr>
          <a:xfrm rot="5400000">
            <a:off x="2906268" y="2712763"/>
            <a:ext cx="2680070" cy="1346419"/>
          </a:xfrm>
          <a:prstGeom prst="bentConnector3">
            <a:avLst>
              <a:gd name="adj1" fmla="val 8031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5400000">
            <a:off x="7190869" y="3155156"/>
            <a:ext cx="2685950" cy="455753"/>
          </a:xfrm>
          <a:prstGeom prst="bentConnector3">
            <a:avLst>
              <a:gd name="adj1" fmla="val 6874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14" name="Slide Number Placeholder 164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3" grpId="0" animBg="1"/>
      <p:bldP spid="14" grpId="0" animBg="1"/>
      <p:bldP spid="33" grpId="0" animBg="1"/>
      <p:bldP spid="34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block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Segment = contiguous </a:t>
            </a:r>
            <a:r>
              <a:rPr lang="en-US" dirty="0"/>
              <a:t>sequence of </a:t>
            </a:r>
            <a:r>
              <a:rPr lang="en-US" dirty="0" smtClean="0"/>
              <a:t>links</a:t>
            </a:r>
            <a:endParaRPr lang="en-US" dirty="0"/>
          </a:p>
          <a:p>
            <a:r>
              <a:rPr lang="en-US" dirty="0" smtClean="0"/>
              <a:t>Storage routers available at segment boundaries</a:t>
            </a:r>
          </a:p>
          <a:p>
            <a:r>
              <a:rPr lang="en-US" dirty="0" smtClean="0"/>
              <a:t>Unit of transmission a named block = large contiguous chunk of data (not small packets as in E2E TCP)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 bwMode="auto">
          <a:xfrm>
            <a:off x="1710372" y="4380765"/>
            <a:ext cx="1910540" cy="990600"/>
          </a:xfrm>
          <a:prstGeom prst="cloud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Arial Narrow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ISP1</a:t>
            </a:r>
            <a:endParaRPr lang="en-US" b="1" dirty="0"/>
          </a:p>
        </p:txBody>
      </p:sp>
      <p:sp>
        <p:nvSpPr>
          <p:cNvPr id="18" name="Cloud 17"/>
          <p:cNvSpPr/>
          <p:nvPr/>
        </p:nvSpPr>
        <p:spPr bwMode="auto">
          <a:xfrm>
            <a:off x="4737341" y="4029366"/>
            <a:ext cx="1295400" cy="990600"/>
          </a:xfrm>
          <a:prstGeom prst="cloud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b="1" dirty="0" smtClean="0">
                <a:latin typeface="Arial Narrow" pitchFamily="34" charset="0"/>
                <a:ea typeface="+mn-ea"/>
              </a:rPr>
              <a:t>ISP3</a:t>
            </a:r>
            <a:endParaRPr lang="en-US" b="1" dirty="0">
              <a:latin typeface="Arial Narrow" pitchFamily="34" charset="0"/>
              <a:ea typeface="+mn-ea"/>
            </a:endParaRPr>
          </a:p>
        </p:txBody>
      </p:sp>
      <p:sp>
        <p:nvSpPr>
          <p:cNvPr id="19" name="Cloud 18"/>
          <p:cNvSpPr/>
          <p:nvPr/>
        </p:nvSpPr>
        <p:spPr bwMode="auto">
          <a:xfrm>
            <a:off x="3502421" y="4524666"/>
            <a:ext cx="1295400" cy="990600"/>
          </a:xfrm>
          <a:prstGeom prst="cloud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Arial Narrow" charset="0"/>
              </a:rPr>
              <a:t>ISP2</a:t>
            </a:r>
            <a:endParaRPr lang="en-US" b="1" dirty="0"/>
          </a:p>
        </p:txBody>
      </p:sp>
      <p:pic>
        <p:nvPicPr>
          <p:cNvPr id="4" name="Picture 17" descr="router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72172" y="4801684"/>
            <a:ext cx="435444" cy="436563"/>
          </a:xfrm>
          <a:prstGeom prst="rect">
            <a:avLst/>
          </a:prstGeom>
          <a:noFill/>
          <a:ln w="9525">
            <a:solidFill>
              <a:srgbClr val="CCFFCC"/>
            </a:solidFill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263502" y="4731041"/>
            <a:ext cx="477838" cy="784225"/>
            <a:chOff x="2387600" y="4191757"/>
            <a:chExt cx="477838" cy="784225"/>
          </a:xfrm>
        </p:grpSpPr>
        <p:pic>
          <p:nvPicPr>
            <p:cNvPr id="5" name="Picture 17" descr="router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387600" y="4191757"/>
              <a:ext cx="477838" cy="479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utoShape 26"/>
            <p:cNvSpPr>
              <a:spLocks noChangeArrowheads="1"/>
            </p:cNvSpPr>
            <p:nvPr/>
          </p:nvSpPr>
          <p:spPr bwMode="auto">
            <a:xfrm>
              <a:off x="2476500" y="4772782"/>
              <a:ext cx="342900" cy="203200"/>
            </a:xfrm>
            <a:prstGeom prst="can">
              <a:avLst>
                <a:gd name="adj" fmla="val 25000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27"/>
            <p:cNvSpPr>
              <a:spLocks noChangeShapeType="1"/>
            </p:cNvSpPr>
            <p:nvPr/>
          </p:nvSpPr>
          <p:spPr bwMode="auto">
            <a:xfrm>
              <a:off x="2641600" y="4645782"/>
              <a:ext cx="0" cy="127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683873" y="4132553"/>
            <a:ext cx="477838" cy="784225"/>
            <a:chOff x="2387600" y="4191757"/>
            <a:chExt cx="477838" cy="784225"/>
          </a:xfrm>
        </p:grpSpPr>
        <p:pic>
          <p:nvPicPr>
            <p:cNvPr id="14" name="Picture 17" descr="router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387600" y="4191757"/>
              <a:ext cx="477838" cy="479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26"/>
            <p:cNvSpPr>
              <a:spLocks noChangeArrowheads="1"/>
            </p:cNvSpPr>
            <p:nvPr/>
          </p:nvSpPr>
          <p:spPr bwMode="auto">
            <a:xfrm>
              <a:off x="2476500" y="4772782"/>
              <a:ext cx="342900" cy="203200"/>
            </a:xfrm>
            <a:prstGeom prst="can">
              <a:avLst>
                <a:gd name="adj" fmla="val 25000"/>
              </a:avLst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2641600" y="4645782"/>
              <a:ext cx="0" cy="127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" name="Picture 17" descr="router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301897" y="4611978"/>
            <a:ext cx="435444" cy="436563"/>
          </a:xfrm>
          <a:prstGeom prst="rect">
            <a:avLst/>
          </a:prstGeom>
          <a:noFill/>
          <a:ln w="9525">
            <a:solidFill>
              <a:srgbClr val="CCFFCC"/>
            </a:solidFill>
            <a:miter lim="800000"/>
            <a:headEnd/>
            <a:tailEnd/>
          </a:ln>
        </p:spPr>
      </p:pic>
      <p:pic>
        <p:nvPicPr>
          <p:cNvPr id="21" name="Picture 17" descr="router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65467" y="4773903"/>
            <a:ext cx="435444" cy="436563"/>
          </a:xfrm>
          <a:prstGeom prst="rect">
            <a:avLst/>
          </a:prstGeom>
          <a:noFill/>
          <a:ln w="9525">
            <a:solidFill>
              <a:srgbClr val="CCFFCC"/>
            </a:solidFill>
            <a:miter lim="800000"/>
            <a:headEnd/>
            <a:tailEnd/>
          </a:ln>
        </p:spPr>
      </p:pic>
      <p:pic>
        <p:nvPicPr>
          <p:cNvPr id="22" name="Picture 17" descr="router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05677" y="4454168"/>
            <a:ext cx="435444" cy="436563"/>
          </a:xfrm>
          <a:prstGeom prst="rect">
            <a:avLst/>
          </a:prstGeom>
          <a:noFill/>
          <a:ln w="9525">
            <a:solidFill>
              <a:srgbClr val="CCFFCC"/>
            </a:solidFill>
            <a:miter lim="800000"/>
            <a:headEnd/>
            <a:tailEnd/>
          </a:ln>
        </p:spPr>
      </p:pic>
      <p:cxnSp>
        <p:nvCxnSpPr>
          <p:cNvPr id="24" name="Curved Connector 23"/>
          <p:cNvCxnSpPr/>
          <p:nvPr/>
        </p:nvCxnSpPr>
        <p:spPr>
          <a:xfrm flipV="1">
            <a:off x="2107616" y="4395883"/>
            <a:ext cx="3925125" cy="639201"/>
          </a:xfrm>
          <a:prstGeom prst="curvedConnector3">
            <a:avLst>
              <a:gd name="adj1" fmla="val 78506"/>
            </a:avLst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1328437" y="5262694"/>
            <a:ext cx="702236" cy="441306"/>
            <a:chOff x="708760" y="5396905"/>
            <a:chExt cx="702236" cy="441306"/>
          </a:xfrm>
        </p:grpSpPr>
        <p:grpSp>
          <p:nvGrpSpPr>
            <p:cNvPr id="29" name="Group 36"/>
            <p:cNvGrpSpPr>
              <a:grpSpLocks/>
            </p:cNvGrpSpPr>
            <p:nvPr/>
          </p:nvGrpSpPr>
          <p:grpSpPr bwMode="auto">
            <a:xfrm>
              <a:off x="783160" y="5396905"/>
              <a:ext cx="533400" cy="139700"/>
              <a:chOff x="504" y="3128"/>
              <a:chExt cx="336" cy="88"/>
            </a:xfrm>
          </p:grpSpPr>
          <p:sp>
            <p:nvSpPr>
              <p:cNvPr id="30" name="Rectangle 34"/>
              <p:cNvSpPr>
                <a:spLocks noChangeArrowheads="1"/>
              </p:cNvSpPr>
              <p:nvPr/>
            </p:nvSpPr>
            <p:spPr bwMode="auto">
              <a:xfrm>
                <a:off x="504" y="3128"/>
                <a:ext cx="336" cy="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35"/>
              <p:cNvSpPr>
                <a:spLocks noChangeArrowheads="1"/>
              </p:cNvSpPr>
              <p:nvPr/>
            </p:nvSpPr>
            <p:spPr bwMode="auto">
              <a:xfrm>
                <a:off x="504" y="3128"/>
                <a:ext cx="88" cy="88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" name="TextBox 57"/>
            <p:cNvSpPr txBox="1">
              <a:spLocks noChangeArrowheads="1"/>
            </p:cNvSpPr>
            <p:nvPr/>
          </p:nvSpPr>
          <p:spPr bwMode="auto">
            <a:xfrm>
              <a:off x="708760" y="5468879"/>
              <a:ext cx="7022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Block</a:t>
              </a:r>
              <a:endParaRPr lang="en-US" b="1" dirty="0"/>
            </a:p>
          </p:txBody>
        </p:sp>
      </p:grpSp>
      <p:pic>
        <p:nvPicPr>
          <p:cNvPr id="34" name="Picture 1027" descr="http://h71036.www7.hp.com/hho/images/Desktops_HCL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086" y="4829046"/>
            <a:ext cx="683219" cy="40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3207940" y="5563959"/>
            <a:ext cx="533400" cy="139700"/>
            <a:chOff x="504" y="3128"/>
            <a:chExt cx="336" cy="88"/>
          </a:xfrm>
        </p:grpSpPr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504" y="3128"/>
              <a:ext cx="336" cy="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04" y="3128"/>
              <a:ext cx="88" cy="8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6"/>
          <p:cNvGrpSpPr>
            <a:grpSpLocks/>
          </p:cNvGrpSpPr>
          <p:nvPr/>
        </p:nvGrpSpPr>
        <p:grpSpPr bwMode="auto">
          <a:xfrm>
            <a:off x="5683873" y="4978691"/>
            <a:ext cx="533400" cy="139700"/>
            <a:chOff x="504" y="3128"/>
            <a:chExt cx="336" cy="88"/>
          </a:xfrm>
        </p:grpSpPr>
        <p:sp>
          <p:nvSpPr>
            <p:cNvPr id="41" name="Rectangle 34"/>
            <p:cNvSpPr>
              <a:spLocks noChangeArrowheads="1"/>
            </p:cNvSpPr>
            <p:nvPr/>
          </p:nvSpPr>
          <p:spPr bwMode="auto">
            <a:xfrm>
              <a:off x="504" y="3128"/>
              <a:ext cx="336" cy="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35"/>
            <p:cNvSpPr>
              <a:spLocks noChangeArrowheads="1"/>
            </p:cNvSpPr>
            <p:nvPr/>
          </p:nvSpPr>
          <p:spPr bwMode="auto">
            <a:xfrm>
              <a:off x="504" y="3128"/>
              <a:ext cx="88" cy="88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3" name="Picture 45" descr="productPageGraphic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3111" y="367535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2539" y="4255132"/>
            <a:ext cx="519205" cy="7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544" y="4029366"/>
            <a:ext cx="32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Straight Connector 46"/>
          <p:cNvCxnSpPr>
            <a:endCxn id="45" idx="1"/>
          </p:cNvCxnSpPr>
          <p:nvPr/>
        </p:nvCxnSpPr>
        <p:spPr>
          <a:xfrm>
            <a:off x="6390311" y="4029366"/>
            <a:ext cx="774233" cy="26511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4" idx="3"/>
            <a:endCxn id="45" idx="1"/>
          </p:cNvCxnSpPr>
          <p:nvPr/>
        </p:nvCxnSpPr>
        <p:spPr>
          <a:xfrm flipV="1">
            <a:off x="6671744" y="4294479"/>
            <a:ext cx="492800" cy="31625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224461" y="4794025"/>
            <a:ext cx="4472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4G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083213" y="3520923"/>
            <a:ext cx="6131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WiFi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90880" y="5717106"/>
            <a:ext cx="919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Storage</a:t>
            </a:r>
          </a:p>
          <a:p>
            <a:r>
              <a:rPr lang="en-US" b="1" dirty="0" smtClean="0"/>
              <a:t>router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542409" y="5132219"/>
            <a:ext cx="919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Storage</a:t>
            </a:r>
          </a:p>
          <a:p>
            <a:r>
              <a:rPr lang="en-US" b="1" dirty="0" smtClean="0"/>
              <a:t>router</a:t>
            </a:r>
            <a:endParaRPr lang="en-US" b="1" dirty="0"/>
          </a:p>
        </p:txBody>
      </p:sp>
      <p:sp>
        <p:nvSpPr>
          <p:cNvPr id="50" name="Line 60"/>
          <p:cNvSpPr>
            <a:spLocks noChangeShapeType="1"/>
          </p:cNvSpPr>
          <p:nvPr/>
        </p:nvSpPr>
        <p:spPr bwMode="auto">
          <a:xfrm>
            <a:off x="1936237" y="5515265"/>
            <a:ext cx="1271703" cy="48694"/>
          </a:xfrm>
          <a:prstGeom prst="line">
            <a:avLst/>
          </a:prstGeom>
          <a:noFill/>
          <a:ln w="57150" cmpd="sng">
            <a:solidFill>
              <a:schemeClr val="accent1">
                <a:lumMod val="75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67"/>
          <p:cNvSpPr txBox="1">
            <a:spLocks noChangeArrowheads="1"/>
          </p:cNvSpPr>
          <p:nvPr/>
        </p:nvSpPr>
        <p:spPr bwMode="auto">
          <a:xfrm rot="182053">
            <a:off x="1949779" y="5537998"/>
            <a:ext cx="11964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Segment 1</a:t>
            </a:r>
            <a:endParaRPr lang="en-US" b="1" dirty="0"/>
          </a:p>
        </p:txBody>
      </p:sp>
      <p:sp>
        <p:nvSpPr>
          <p:cNvPr id="54" name="Line 60"/>
          <p:cNvSpPr>
            <a:spLocks noChangeShapeType="1"/>
          </p:cNvSpPr>
          <p:nvPr/>
        </p:nvSpPr>
        <p:spPr bwMode="auto">
          <a:xfrm flipV="1">
            <a:off x="3743534" y="5210465"/>
            <a:ext cx="1940339" cy="353493"/>
          </a:xfrm>
          <a:prstGeom prst="line">
            <a:avLst/>
          </a:prstGeom>
          <a:noFill/>
          <a:ln w="57150" cmpd="sng">
            <a:solidFill>
              <a:schemeClr val="accent1">
                <a:lumMod val="75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67"/>
          <p:cNvSpPr txBox="1">
            <a:spLocks noChangeArrowheads="1"/>
          </p:cNvSpPr>
          <p:nvPr/>
        </p:nvSpPr>
        <p:spPr bwMode="auto">
          <a:xfrm rot="20948888">
            <a:off x="4242839" y="5361059"/>
            <a:ext cx="119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Segment 2</a:t>
            </a:r>
            <a:endParaRPr lang="en-US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0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From Design Goals to Current Architecture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01725" y="1177454"/>
            <a:ext cx="8543049" cy="51090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Host + network mobility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No global root of trust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Intentional data receipt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Proportional robustness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Content-awareness</a:t>
            </a:r>
          </a:p>
          <a:p>
            <a:pPr>
              <a:defRPr/>
            </a:pPr>
            <a:r>
              <a:rPr lang="en-US" sz="2400" dirty="0" err="1" smtClean="0">
                <a:ea typeface="+mn-ea"/>
                <a:cs typeface="+mn-cs"/>
              </a:rPr>
              <a:t>Evolvability</a:t>
            </a:r>
            <a:endParaRPr lang="en-US" sz="2400" dirty="0"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87731" y="1224285"/>
            <a:ext cx="4288397" cy="821652"/>
            <a:chOff x="4587731" y="1384473"/>
            <a:chExt cx="4288397" cy="821652"/>
          </a:xfrm>
        </p:grpSpPr>
        <p:sp>
          <p:nvSpPr>
            <p:cNvPr id="10" name="Rectangle 9"/>
            <p:cNvSpPr/>
            <p:nvPr/>
          </p:nvSpPr>
          <p:spPr>
            <a:xfrm>
              <a:off x="4587731" y="1384473"/>
              <a:ext cx="4288397" cy="821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1374" y="1544658"/>
              <a:ext cx="2768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69177" y="2219731"/>
            <a:ext cx="2155483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certification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369177" y="2730021"/>
            <a:ext cx="2033504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Name resolution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69177" y="3755201"/>
            <a:ext cx="2800767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Context &amp; M2M services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69177" y="4254049"/>
            <a:ext cx="2041645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Service migration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69177" y="3251753"/>
            <a:ext cx="3096245" cy="40011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Content storage &amp; retrieval</a:t>
            </a:r>
            <a:endParaRPr lang="en-US" sz="2000" b="1" dirty="0"/>
          </a:p>
        </p:txBody>
      </p:sp>
      <p:sp>
        <p:nvSpPr>
          <p:cNvPr id="30" name="Oval 29"/>
          <p:cNvSpPr/>
          <p:nvPr/>
        </p:nvSpPr>
        <p:spPr>
          <a:xfrm>
            <a:off x="-22883" y="1112019"/>
            <a:ext cx="4496205" cy="3542140"/>
          </a:xfrm>
          <a:prstGeom prst="ellipse">
            <a:avLst/>
          </a:prstGeom>
          <a:noFill/>
          <a:ln w="28575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5652" y="5485247"/>
            <a:ext cx="8663724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Key insight</a:t>
            </a:r>
            <a:r>
              <a:rPr lang="en-US" sz="2800" b="1" dirty="0" smtClean="0"/>
              <a:t>: Logically centralized global name service </a:t>
            </a:r>
          </a:p>
          <a:p>
            <a:pPr algn="ctr"/>
            <a:r>
              <a:rPr lang="en-US" sz="2800" b="1" dirty="0"/>
              <a:t>e</a:t>
            </a:r>
            <a:r>
              <a:rPr lang="en-US" sz="2800" b="1" dirty="0" smtClean="0"/>
              <a:t>nhances mobility, security, and network-layer functions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215" y="4714726"/>
            <a:ext cx="2241770" cy="707886"/>
          </a:xfrm>
          <a:prstGeom prst="rect">
            <a:avLst/>
          </a:prstGeom>
          <a:noFill/>
          <a:ln w="127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Inter-,intra-domain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routing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08992" y="4726007"/>
            <a:ext cx="1387670" cy="707886"/>
          </a:xfrm>
          <a:prstGeom prst="rect">
            <a:avLst/>
          </a:prstGeom>
          <a:noFill/>
          <a:ln w="127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Segmented 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7267" y="4726007"/>
            <a:ext cx="1351652" cy="707886"/>
          </a:xfrm>
          <a:prstGeom prst="rect">
            <a:avLst/>
          </a:prstGeom>
          <a:noFill/>
          <a:ln w="127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F7F7F"/>
                </a:solidFill>
              </a:rPr>
              <a:t>Computing</a:t>
            </a:r>
          </a:p>
          <a:p>
            <a:pPr algn="ctr"/>
            <a:r>
              <a:rPr lang="en-US" sz="2000" b="1" dirty="0" smtClean="0">
                <a:solidFill>
                  <a:srgbClr val="7F7F7F"/>
                </a:solidFill>
              </a:rPr>
              <a:t> layer</a:t>
            </a:r>
            <a:endParaRPr lang="en-US" sz="2000" b="1" dirty="0">
              <a:solidFill>
                <a:srgbClr val="7F7F7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44465" y="4744917"/>
            <a:ext cx="162095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Management 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plane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endCxn id="33" idx="0"/>
          </p:cNvCxnSpPr>
          <p:nvPr/>
        </p:nvCxnSpPr>
        <p:spPr>
          <a:xfrm>
            <a:off x="5202827" y="2045937"/>
            <a:ext cx="0" cy="2680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2195478" y="2230131"/>
            <a:ext cx="2698980" cy="2330593"/>
          </a:xfrm>
          <a:prstGeom prst="bentConnector3">
            <a:avLst>
              <a:gd name="adj1" fmla="val 6738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34" idx="0"/>
          </p:cNvCxnSpPr>
          <p:nvPr/>
        </p:nvCxnSpPr>
        <p:spPr>
          <a:xfrm rot="5400000">
            <a:off x="2906268" y="2712763"/>
            <a:ext cx="2680070" cy="1346419"/>
          </a:xfrm>
          <a:prstGeom prst="bentConnector3">
            <a:avLst>
              <a:gd name="adj1" fmla="val 8031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5400000">
            <a:off x="7190869" y="3155156"/>
            <a:ext cx="2685950" cy="455753"/>
          </a:xfrm>
          <a:prstGeom prst="bentConnector3">
            <a:avLst>
              <a:gd name="adj1" fmla="val 6874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08" name="Oval 96"/>
          <p:cNvSpPr>
            <a:spLocks noChangeArrowheads="1"/>
          </p:cNvSpPr>
          <p:nvPr/>
        </p:nvSpPr>
        <p:spPr bwMode="auto">
          <a:xfrm>
            <a:off x="3670300" y="5207000"/>
            <a:ext cx="3225800" cy="1092200"/>
          </a:xfrm>
          <a:prstGeom prst="ellipse">
            <a:avLst/>
          </a:prstGeom>
          <a:solidFill>
            <a:srgbClr val="E0BE8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plane</a:t>
            </a:r>
          </a:p>
        </p:txBody>
      </p:sp>
      <p:sp>
        <p:nvSpPr>
          <p:cNvPr id="64516" name="Content Placeholder 4"/>
          <p:cNvSpPr>
            <a:spLocks noGrp="1"/>
          </p:cNvSpPr>
          <p:nvPr>
            <p:ph idx="1"/>
          </p:nvPr>
        </p:nvSpPr>
        <p:spPr>
          <a:xfrm>
            <a:off x="333079" y="1177454"/>
            <a:ext cx="8543049" cy="25358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Management plane to enable</a:t>
            </a:r>
          </a:p>
          <a:p>
            <a:pPr lvl="1"/>
            <a:r>
              <a:rPr lang="en-US" dirty="0" smtClean="0"/>
              <a:t>Visibility into network performance metrics</a:t>
            </a:r>
          </a:p>
          <a:p>
            <a:pPr lvl="1"/>
            <a:r>
              <a:rPr lang="en-US" dirty="0" smtClean="0"/>
              <a:t>Access-controlled querying of </a:t>
            </a:r>
            <a:r>
              <a:rPr lang="en-US" dirty="0" err="1" smtClean="0"/>
              <a:t>intradomain</a:t>
            </a:r>
            <a:r>
              <a:rPr lang="en-US" dirty="0" smtClean="0"/>
              <a:t> state</a:t>
            </a:r>
          </a:p>
          <a:p>
            <a:pPr lvl="1"/>
            <a:r>
              <a:rPr lang="en-US" dirty="0" smtClean="0"/>
              <a:t>Logically centralized decision-making</a:t>
            </a:r>
          </a:p>
          <a:p>
            <a:pPr lvl="1"/>
            <a:r>
              <a:rPr lang="en-US" dirty="0" smtClean="0"/>
              <a:t>Early detection and response to security problems</a:t>
            </a:r>
          </a:p>
          <a:p>
            <a:pPr lvl="1"/>
            <a:r>
              <a:rPr lang="en-US" dirty="0" smtClean="0"/>
              <a:t>Client-assisted collection of management data</a:t>
            </a:r>
          </a:p>
        </p:txBody>
      </p:sp>
      <p:sp>
        <p:nvSpPr>
          <p:cNvPr id="7" name="Cloud"/>
          <p:cNvSpPr>
            <a:spLocks noChangeAspect="1" noEditPoints="1" noChangeArrowheads="1"/>
          </p:cNvSpPr>
          <p:nvPr/>
        </p:nvSpPr>
        <p:spPr bwMode="auto">
          <a:xfrm>
            <a:off x="2740025" y="4032250"/>
            <a:ext cx="4841875" cy="1463675"/>
          </a:xfrm>
          <a:custGeom>
            <a:avLst/>
            <a:gdLst>
              <a:gd name="T0" fmla="*/ 2 w 21600"/>
              <a:gd name="T1" fmla="*/ 28 h 21600"/>
              <a:gd name="T2" fmla="*/ 359 w 21600"/>
              <a:gd name="T3" fmla="*/ 56 h 21600"/>
              <a:gd name="T4" fmla="*/ 717 w 21600"/>
              <a:gd name="T5" fmla="*/ 28 h 21600"/>
              <a:gd name="T6" fmla="*/ 359 w 21600"/>
              <a:gd name="T7" fmla="*/ 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4 w 21600"/>
              <a:gd name="T13" fmla="*/ 3266 h 21600"/>
              <a:gd name="T14" fmla="*/ 17089 w 21600"/>
              <a:gd name="T15" fmla="*/ 1733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64358" tIns="32179" rIns="64358" bIns="32179"/>
          <a:lstStyle/>
          <a:p>
            <a:pPr>
              <a:defRPr/>
            </a:pPr>
            <a:endParaRPr lang="en-US" sz="300">
              <a:latin typeface="Arial" charset="0"/>
              <a:cs typeface="Arial" charset="0"/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V="1">
            <a:off x="3686175" y="4200525"/>
            <a:ext cx="1052513" cy="381000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3775075" y="4679950"/>
            <a:ext cx="420688" cy="20638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V="1">
            <a:off x="4479925" y="4638675"/>
            <a:ext cx="1382713" cy="55563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4972050" y="4224338"/>
            <a:ext cx="919163" cy="328612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4424363" y="4281488"/>
            <a:ext cx="444500" cy="325437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5027613" y="4119563"/>
            <a:ext cx="666750" cy="12700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8" name="Line 17"/>
          <p:cNvSpPr>
            <a:spLocks noChangeShapeType="1"/>
          </p:cNvSpPr>
          <p:nvPr/>
        </p:nvSpPr>
        <p:spPr bwMode="auto">
          <a:xfrm flipH="1" flipV="1">
            <a:off x="5897563" y="4176713"/>
            <a:ext cx="155575" cy="381000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4529" name="Picture 18" descr="The image “http://uk.gizmodo.com/Mimo.jpg” cannot be displayed, because it contains error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6563" y="4964113"/>
            <a:ext cx="414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0" name="Picture 19" descr="ntc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9388" y="4629150"/>
            <a:ext cx="2936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3" name="Picture 22" descr="The image “http://uk.gizmodo.com/Mimo.jpg” cannot be displayed, because it contains error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9675" y="4106863"/>
            <a:ext cx="414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4" name="Picture 23" descr="ntc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3875" y="4110038"/>
            <a:ext cx="293688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37" name="Line 26"/>
          <p:cNvSpPr>
            <a:spLocks noChangeShapeType="1"/>
          </p:cNvSpPr>
          <p:nvPr/>
        </p:nvSpPr>
        <p:spPr bwMode="auto">
          <a:xfrm flipH="1">
            <a:off x="6135688" y="4408488"/>
            <a:ext cx="258762" cy="182562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Line 27"/>
          <p:cNvSpPr>
            <a:spLocks noChangeShapeType="1"/>
          </p:cNvSpPr>
          <p:nvPr/>
        </p:nvSpPr>
        <p:spPr bwMode="auto">
          <a:xfrm flipH="1" flipV="1">
            <a:off x="6115050" y="4724400"/>
            <a:ext cx="381000" cy="239713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Line 28"/>
          <p:cNvSpPr>
            <a:spLocks noChangeShapeType="1"/>
          </p:cNvSpPr>
          <p:nvPr/>
        </p:nvSpPr>
        <p:spPr bwMode="auto">
          <a:xfrm>
            <a:off x="3349625" y="4378325"/>
            <a:ext cx="215900" cy="165100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0" name="Line 29"/>
          <p:cNvSpPr>
            <a:spLocks noChangeShapeType="1"/>
          </p:cNvSpPr>
          <p:nvPr/>
        </p:nvSpPr>
        <p:spPr bwMode="auto">
          <a:xfrm flipV="1">
            <a:off x="3297238" y="4856163"/>
            <a:ext cx="238125" cy="271462"/>
          </a:xfrm>
          <a:prstGeom prst="line">
            <a:avLst/>
          </a:prstGeom>
          <a:noFill/>
          <a:ln w="38100">
            <a:solidFill>
              <a:srgbClr val="00007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4541" name="Picture 30" descr="wireless-laptop-antenn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0738" y="5376863"/>
            <a:ext cx="4079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46" name="Line 62"/>
          <p:cNvSpPr>
            <a:spLocks noChangeShapeType="1"/>
          </p:cNvSpPr>
          <p:nvPr/>
        </p:nvSpPr>
        <p:spPr bwMode="auto">
          <a:xfrm flipV="1">
            <a:off x="2444750" y="5248275"/>
            <a:ext cx="531813" cy="492125"/>
          </a:xfrm>
          <a:prstGeom prst="line">
            <a:avLst/>
          </a:prstGeom>
          <a:noFill/>
          <a:ln w="38100" cmpd="sng">
            <a:solidFill>
              <a:srgbClr val="00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1" name="Text Box 68"/>
          <p:cNvSpPr txBox="1">
            <a:spLocks noChangeArrowheads="1"/>
          </p:cNvSpPr>
          <p:nvPr/>
        </p:nvSpPr>
        <p:spPr bwMode="auto">
          <a:xfrm>
            <a:off x="3074988" y="5243513"/>
            <a:ext cx="38417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358" tIns="32179" rIns="64358" bIns="32179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200">
                <a:solidFill>
                  <a:srgbClr val="000066"/>
                </a:solidFill>
              </a:rPr>
              <a:t>AP</a:t>
            </a:r>
            <a:endParaRPr lang="en-US" sz="200"/>
          </a:p>
        </p:txBody>
      </p:sp>
      <p:sp>
        <p:nvSpPr>
          <p:cNvPr id="64561" name="Text Box 98"/>
          <p:cNvSpPr txBox="1">
            <a:spLocks noChangeArrowheads="1"/>
          </p:cNvSpPr>
          <p:nvPr/>
        </p:nvSpPr>
        <p:spPr bwMode="auto">
          <a:xfrm>
            <a:off x="4327901" y="5634038"/>
            <a:ext cx="1865312" cy="52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358" tIns="32179" rIns="64358" bIns="32179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0066"/>
                </a:solidFill>
              </a:rPr>
              <a:t>Control </a:t>
            </a:r>
            <a:r>
              <a:rPr lang="en-US" sz="1600" b="1" dirty="0" smtClean="0">
                <a:solidFill>
                  <a:srgbClr val="000066"/>
                </a:solidFill>
              </a:rPr>
              <a:t>&amp; Management Plane</a:t>
            </a:r>
            <a:endParaRPr lang="en-US" sz="1600" b="1" dirty="0"/>
          </a:p>
        </p:txBody>
      </p:sp>
      <p:sp>
        <p:nvSpPr>
          <p:cNvPr id="64584" name="Line 133"/>
          <p:cNvSpPr>
            <a:spLocks noChangeShapeType="1"/>
          </p:cNvSpPr>
          <p:nvPr/>
        </p:nvSpPr>
        <p:spPr bwMode="auto">
          <a:xfrm>
            <a:off x="2503488" y="5824538"/>
            <a:ext cx="1062038" cy="6350"/>
          </a:xfrm>
          <a:prstGeom prst="line">
            <a:avLst/>
          </a:prstGeom>
          <a:noFill/>
          <a:ln w="38100" cap="rnd" cmpd="sng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85" name="Text Box 135"/>
          <p:cNvSpPr txBox="1">
            <a:spLocks noChangeArrowheads="1"/>
          </p:cNvSpPr>
          <p:nvPr/>
        </p:nvSpPr>
        <p:spPr bwMode="auto">
          <a:xfrm>
            <a:off x="2381250" y="5830888"/>
            <a:ext cx="1598083" cy="63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358" tIns="32179" rIns="64358" bIns="32179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000066"/>
                </a:solidFill>
              </a:rPr>
              <a:t>Network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000066"/>
                </a:solidFill>
              </a:rPr>
              <a:t>Mgmt. API</a:t>
            </a:r>
          </a:p>
        </p:txBody>
      </p:sp>
      <p:sp>
        <p:nvSpPr>
          <p:cNvPr id="64596" name="Rectangle 147"/>
          <p:cNvSpPr>
            <a:spLocks noChangeArrowheads="1"/>
          </p:cNvSpPr>
          <p:nvPr/>
        </p:nvSpPr>
        <p:spPr bwMode="auto">
          <a:xfrm>
            <a:off x="6578600" y="5184775"/>
            <a:ext cx="234950" cy="61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64600" name="Text Box 98"/>
          <p:cNvSpPr txBox="1">
            <a:spLocks noChangeArrowheads="1"/>
          </p:cNvSpPr>
          <p:nvPr/>
        </p:nvSpPr>
        <p:spPr bwMode="auto">
          <a:xfrm>
            <a:off x="4608513" y="4910138"/>
            <a:ext cx="12414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358" tIns="32179" rIns="64358" bIns="32179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</a:rPr>
              <a:t>Data Plane</a:t>
            </a:r>
            <a:endParaRPr lang="en-US" b="1" dirty="0"/>
          </a:p>
        </p:txBody>
      </p:sp>
      <p:sp>
        <p:nvSpPr>
          <p:cNvPr id="64601" name="Text Box 135"/>
          <p:cNvSpPr txBox="1">
            <a:spLocks noChangeArrowheads="1"/>
          </p:cNvSpPr>
          <p:nvPr/>
        </p:nvSpPr>
        <p:spPr bwMode="auto">
          <a:xfrm>
            <a:off x="1713244" y="4964776"/>
            <a:ext cx="1185863" cy="50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358" tIns="32179" rIns="64358" bIns="32179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66"/>
                </a:solidFill>
              </a:rPr>
              <a:t>Data packets</a:t>
            </a:r>
            <a:endParaRPr lang="en-US" b="1" dirty="0"/>
          </a:p>
        </p:txBody>
      </p:sp>
      <p:pic>
        <p:nvPicPr>
          <p:cNvPr id="64602" name="Picture 17" descr="rou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41700" y="4486275"/>
            <a:ext cx="4143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603" name="Picture 17" descr="rou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37100" y="3990975"/>
            <a:ext cx="4143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604" name="Picture 17" descr="rou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00700" y="3978275"/>
            <a:ext cx="4143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605" name="Picture 17" descr="rou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03900" y="4448175"/>
            <a:ext cx="4143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606" name="Picture 17" descr="rou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65600" y="4460875"/>
            <a:ext cx="4143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Architecture: Why logically centralized?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Indirection-based</a:t>
            </a:r>
          </a:p>
          <a:p>
            <a:r>
              <a:rPr lang="en-US" dirty="0" smtClean="0"/>
              <a:t>Logically centralized </a:t>
            </a:r>
          </a:p>
          <a:p>
            <a:r>
              <a:rPr lang="en-US" dirty="0" smtClean="0"/>
              <a:t>Network-layer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73638"/>
              </p:ext>
            </p:extLst>
          </p:nvPr>
        </p:nvGraphicFramePr>
        <p:xfrm>
          <a:off x="0" y="950210"/>
          <a:ext cx="9207204" cy="481091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869662"/>
                <a:gridCol w="2015145"/>
                <a:gridCol w="2735443"/>
                <a:gridCol w="2586954"/>
              </a:tblGrid>
              <a:tr h="6526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Resolution</a:t>
                      </a:r>
                      <a:r>
                        <a:rPr lang="en-US" sz="2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en-US" sz="2000" dirty="0" smtClean="0">
                        <a:sym typeface="Wingdings"/>
                      </a:endParaRPr>
                    </a:p>
                    <a:p>
                      <a:r>
                        <a:rPr lang="en-US" sz="2000" dirty="0" smtClean="0">
                          <a:sym typeface="Wingdings"/>
                        </a:rPr>
                        <a:t>Design traits </a:t>
                      </a:r>
                      <a:r>
                        <a:rPr lang="en-US" sz="20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Indirection-based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Logically-centralized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Network-layer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720">
                <a:tc rowSpan="2">
                  <a:txBody>
                    <a:bodyPr/>
                    <a:lstStyle/>
                    <a:p>
                      <a:r>
                        <a:rPr lang="en-US" sz="2000" dirty="0" err="1" smtClean="0"/>
                        <a:t>Intial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ym typeface="Wingdings"/>
                        </a:rPr>
                        <a:t>lookup: 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name</a:t>
                      </a:r>
                      <a:r>
                        <a:rPr lang="en-US" sz="2000" baseline="0" dirty="0" err="1" smtClean="0">
                          <a:sym typeface="Wingdings"/>
                        </a:rPr>
                        <a:t>location</a:t>
                      </a:r>
                      <a:endParaRPr lang="en-US" sz="2000" baseline="0" dirty="0" smtClean="0">
                        <a:sym typeface="Wingdings"/>
                      </a:endParaRP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          </a:t>
                      </a:r>
                    </a:p>
                    <a:p>
                      <a:r>
                        <a:rPr lang="en-US" sz="2000" baseline="0" dirty="0" smtClean="0"/>
                        <a:t>        </a:t>
                      </a:r>
                      <a:r>
                        <a:rPr lang="en-US" sz="2000" dirty="0" smtClean="0"/>
                        <a:t>-</a:t>
                      </a:r>
                      <a:r>
                        <a:rPr lang="en-US" sz="2000" baseline="0" dirty="0" smtClean="0"/>
                        <a:t>NA-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Nimrod, LISP,</a:t>
                      </a:r>
                      <a:r>
                        <a:rPr lang="en-US" sz="2000" baseline="0" dirty="0" smtClean="0"/>
                        <a:t> HIP, AIP, HAIR, XIA, </a:t>
                      </a:r>
                      <a:r>
                        <a:rPr lang="en-US" sz="2000" baseline="0" dirty="0" err="1" smtClean="0"/>
                        <a:t>MobilityFirst</a:t>
                      </a:r>
                      <a:r>
                        <a:rPr lang="en-US" sz="2000" baseline="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          </a:t>
                      </a:r>
                    </a:p>
                    <a:p>
                      <a:r>
                        <a:rPr lang="en-US" sz="2000" dirty="0" smtClean="0"/>
                        <a:t>             -NA-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LNA, DOA, UIP, Codons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6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IP data routing 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GSM/</a:t>
                      </a:r>
                      <a:r>
                        <a:rPr lang="en-US" sz="2000" dirty="0" err="1" smtClean="0"/>
                        <a:t>MobileIP</a:t>
                      </a:r>
                      <a:r>
                        <a:rPr lang="en-US" sz="2000" dirty="0" smtClean="0"/>
                        <a:t>, i3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   </a:t>
                      </a:r>
                      <a:r>
                        <a:rPr lang="en-US" sz="2000" dirty="0" smtClean="0"/>
                        <a:t>All</a:t>
                      </a:r>
                      <a:endParaRPr lang="en-US" sz="2000" baseline="-25000" dirty="0" smtClean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DONA, </a:t>
                      </a:r>
                      <a:r>
                        <a:rPr lang="en-US" sz="2000" dirty="0" err="1" smtClean="0"/>
                        <a:t>Serval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Named</a:t>
                      </a:r>
                      <a:r>
                        <a:rPr lang="en-US" sz="2000" baseline="0" dirty="0" smtClean="0"/>
                        <a:t>-</a:t>
                      </a:r>
                      <a:r>
                        <a:rPr lang="en-US" sz="2000" dirty="0" smtClean="0"/>
                        <a:t>data routing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Possible</a:t>
                      </a:r>
                      <a:r>
                        <a:rPr lang="en-US" sz="2000" baseline="0" dirty="0" smtClean="0"/>
                        <a:t> in LNA, DOA, UIP (or DHT schemes)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TRIAD,</a:t>
                      </a:r>
                      <a:r>
                        <a:rPr lang="en-US" sz="2000" baseline="0" dirty="0" smtClean="0"/>
                        <a:t> ROFL, DONA, CCN/NDN, </a:t>
                      </a:r>
                      <a:r>
                        <a:rPr lang="en-US" sz="2000" baseline="0" dirty="0" err="1" smtClean="0"/>
                        <a:t>Serval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Mid-session mobility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Seamless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Bilateral, falling back on name service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Seamless;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Outage </a:t>
                      </a:r>
                      <a:r>
                        <a:rPr lang="en-US" sz="2000" baseline="0" dirty="0" smtClean="0"/>
                        <a:t>≈ convergence delays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Worst-case size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fwd’ing</a:t>
                      </a:r>
                      <a:r>
                        <a:rPr lang="en-US" sz="2000" baseline="0" dirty="0" smtClean="0"/>
                        <a:t> table for N names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O(#IP prefixes)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O(#IP prefixes), or</a:t>
                      </a:r>
                    </a:p>
                    <a:p>
                      <a:r>
                        <a:rPr lang="en-US" sz="2000" dirty="0" smtClean="0"/>
                        <a:t>O(#names/router) per-AS</a:t>
                      </a:r>
                      <a:r>
                        <a:rPr lang="en-US" sz="2000" baseline="0" dirty="0" smtClean="0"/>
                        <a:t> in </a:t>
                      </a:r>
                      <a:r>
                        <a:rPr lang="en-US" sz="2000" dirty="0" smtClean="0"/>
                        <a:t>XIA, </a:t>
                      </a:r>
                      <a:r>
                        <a:rPr lang="en-US" sz="2000" dirty="0" err="1" smtClean="0"/>
                        <a:t>MobilityFirst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 </a:t>
                      </a:r>
                      <a:r>
                        <a:rPr lang="en-US" sz="2000" b="1" dirty="0" err="1" smtClean="0"/>
                        <a:t>aggr</a:t>
                      </a:r>
                      <a:r>
                        <a:rPr lang="en-US" sz="2000" dirty="0" smtClean="0"/>
                        <a:t>: </a:t>
                      </a:r>
                      <a:r>
                        <a:rPr lang="en-US" sz="2000" dirty="0" err="1" smtClean="0"/>
                        <a:t>Ω</a:t>
                      </a:r>
                      <a:r>
                        <a:rPr lang="en-US" sz="2000" dirty="0" smtClean="0"/>
                        <a:t>(N) for constant stretch</a:t>
                      </a:r>
                    </a:p>
                    <a:p>
                      <a:r>
                        <a:rPr lang="en-US" sz="2000" b="1" baseline="0" dirty="0" err="1" smtClean="0"/>
                        <a:t>Aggr</a:t>
                      </a:r>
                      <a:r>
                        <a:rPr lang="en-US" sz="2000" baseline="0" dirty="0" smtClean="0"/>
                        <a:t>: O(#displaced IDs)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150385" y="2998360"/>
            <a:ext cx="0" cy="340989"/>
          </a:xfrm>
          <a:prstGeom prst="straightConnector1">
            <a:avLst/>
          </a:prstGeom>
          <a:ln w="127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76383" y="28219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6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Global name service as geo-distributed key-value store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9090D-D89E-4B13-B2DC-198D8FEE9B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01584" y="1504573"/>
            <a:ext cx="7213732" cy="1001207"/>
            <a:chOff x="1216972" y="2098120"/>
            <a:chExt cx="7213732" cy="1200050"/>
          </a:xfrm>
        </p:grpSpPr>
        <p:sp>
          <p:nvSpPr>
            <p:cNvPr id="12" name="Rectangle 11"/>
            <p:cNvSpPr/>
            <p:nvPr/>
          </p:nvSpPr>
          <p:spPr>
            <a:xfrm>
              <a:off x="1216972" y="2098120"/>
              <a:ext cx="7213732" cy="120005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33390" y="2145120"/>
              <a:ext cx="2768156" cy="5533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6066754" y="1572352"/>
            <a:ext cx="1189836" cy="886788"/>
          </a:xfrm>
          <a:prstGeom prst="rect">
            <a:avLst/>
          </a:prstGeom>
          <a:pattFill prst="lgGrid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192" y="5869387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25"/>
          <p:cNvGrpSpPr/>
          <p:nvPr/>
        </p:nvGrpSpPr>
        <p:grpSpPr>
          <a:xfrm>
            <a:off x="531699" y="3191669"/>
            <a:ext cx="8390193" cy="1922551"/>
            <a:chOff x="690551" y="3260638"/>
            <a:chExt cx="8390193" cy="1675353"/>
          </a:xfrm>
        </p:grpSpPr>
        <p:grpSp>
          <p:nvGrpSpPr>
            <p:cNvPr id="17" name="Group 56"/>
            <p:cNvGrpSpPr>
              <a:grpSpLocks/>
            </p:cNvGrpSpPr>
            <p:nvPr/>
          </p:nvGrpSpPr>
          <p:grpSpPr bwMode="auto">
            <a:xfrm>
              <a:off x="2694227" y="3465742"/>
              <a:ext cx="4286732" cy="1460002"/>
              <a:chOff x="-2281379" y="6597348"/>
              <a:chExt cx="4436528" cy="988341"/>
            </a:xfrm>
            <a:solidFill>
              <a:schemeClr val="bg2">
                <a:lumMod val="75000"/>
                <a:alpha val="46000"/>
              </a:schemeClr>
            </a:solidFill>
          </p:grpSpPr>
          <p:sp>
            <p:nvSpPr>
              <p:cNvPr id="18" name="Cloud 17"/>
              <p:cNvSpPr/>
              <p:nvPr/>
            </p:nvSpPr>
            <p:spPr bwMode="auto">
              <a:xfrm>
                <a:off x="-2281379" y="6603555"/>
                <a:ext cx="4436528" cy="982134"/>
              </a:xfrm>
              <a:prstGeom prst="cloud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1600" dirty="0">
                  <a:ea typeface="Arial" charset="0"/>
                  <a:cs typeface="Arial" charset="0"/>
                </a:endParaRPr>
              </a:p>
            </p:txBody>
          </p:sp>
          <p:sp>
            <p:nvSpPr>
              <p:cNvPr id="19" name="TextBox 55"/>
              <p:cNvSpPr txBox="1">
                <a:spLocks noChangeArrowheads="1"/>
              </p:cNvSpPr>
              <p:nvPr/>
            </p:nvSpPr>
            <p:spPr bwMode="auto">
              <a:xfrm>
                <a:off x="250832" y="6597348"/>
                <a:ext cx="595135" cy="22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b="1" dirty="0"/>
              </a:p>
            </p:txBody>
          </p:sp>
        </p:grpSp>
        <p:grpSp>
          <p:nvGrpSpPr>
            <p:cNvPr id="20" name="Group 56"/>
            <p:cNvGrpSpPr>
              <a:grpSpLocks/>
            </p:cNvGrpSpPr>
            <p:nvPr/>
          </p:nvGrpSpPr>
          <p:grpSpPr bwMode="auto">
            <a:xfrm>
              <a:off x="4794012" y="3475991"/>
              <a:ext cx="4286732" cy="1460000"/>
              <a:chOff x="-2281379" y="6597349"/>
              <a:chExt cx="4436528" cy="988340"/>
            </a:xfrm>
            <a:solidFill>
              <a:schemeClr val="accent2">
                <a:lumMod val="60000"/>
                <a:lumOff val="40000"/>
                <a:alpha val="46000"/>
              </a:schemeClr>
            </a:solidFill>
          </p:grpSpPr>
          <p:sp>
            <p:nvSpPr>
              <p:cNvPr id="21" name="Cloud 20"/>
              <p:cNvSpPr/>
              <p:nvPr/>
            </p:nvSpPr>
            <p:spPr bwMode="auto">
              <a:xfrm>
                <a:off x="-2281379" y="6603555"/>
                <a:ext cx="4436528" cy="982134"/>
              </a:xfrm>
              <a:prstGeom prst="cloud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1600" dirty="0">
                  <a:ea typeface="Arial" charset="0"/>
                  <a:cs typeface="Arial" charset="0"/>
                </a:endParaRPr>
              </a:p>
            </p:txBody>
          </p:sp>
          <p:sp>
            <p:nvSpPr>
              <p:cNvPr id="22" name="TextBox 55"/>
              <p:cNvSpPr txBox="1">
                <a:spLocks noChangeArrowheads="1"/>
              </p:cNvSpPr>
              <p:nvPr/>
            </p:nvSpPr>
            <p:spPr bwMode="auto">
              <a:xfrm>
                <a:off x="269883" y="6597349"/>
                <a:ext cx="595135" cy="22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b="1" dirty="0"/>
              </a:p>
            </p:txBody>
          </p:sp>
        </p:grpSp>
        <p:grpSp>
          <p:nvGrpSpPr>
            <p:cNvPr id="23" name="Group 56"/>
            <p:cNvGrpSpPr>
              <a:grpSpLocks/>
            </p:cNvGrpSpPr>
            <p:nvPr/>
          </p:nvGrpSpPr>
          <p:grpSpPr bwMode="auto">
            <a:xfrm>
              <a:off x="690551" y="3260638"/>
              <a:ext cx="4286732" cy="1460002"/>
              <a:chOff x="-2281379" y="6597348"/>
              <a:chExt cx="4436528" cy="988341"/>
            </a:xfrm>
          </p:grpSpPr>
          <p:sp>
            <p:nvSpPr>
              <p:cNvPr id="24" name="Cloud 23"/>
              <p:cNvSpPr/>
              <p:nvPr/>
            </p:nvSpPr>
            <p:spPr bwMode="auto">
              <a:xfrm>
                <a:off x="-2281379" y="6603555"/>
                <a:ext cx="4436528" cy="982134"/>
              </a:xfrm>
              <a:prstGeom prst="cloud">
                <a:avLst/>
              </a:prstGeom>
              <a:solidFill>
                <a:srgbClr val="FFCC66">
                  <a:alpha val="5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1600" dirty="0">
                  <a:ea typeface="Arial" charset="0"/>
                  <a:cs typeface="Arial" charset="0"/>
                </a:endParaRPr>
              </a:p>
            </p:txBody>
          </p:sp>
          <p:sp>
            <p:nvSpPr>
              <p:cNvPr id="25" name="TextBox 55"/>
              <p:cNvSpPr txBox="1">
                <a:spLocks noChangeArrowheads="1"/>
              </p:cNvSpPr>
              <p:nvPr/>
            </p:nvSpPr>
            <p:spPr bwMode="auto">
              <a:xfrm>
                <a:off x="250832" y="6597348"/>
                <a:ext cx="595135" cy="22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b="1" dirty="0"/>
              </a:p>
            </p:txBody>
          </p:sp>
        </p:grpSp>
      </p:grpSp>
      <p:cxnSp>
        <p:nvCxnSpPr>
          <p:cNvPr id="27" name="Straight Connector 26"/>
          <p:cNvCxnSpPr>
            <a:cxnSpLocks noChangeShapeType="1"/>
            <a:stCxn id="16" idx="0"/>
          </p:cNvCxnSpPr>
          <p:nvPr/>
        </p:nvCxnSpPr>
        <p:spPr bwMode="auto">
          <a:xfrm flipV="1">
            <a:off x="1753632" y="2551548"/>
            <a:ext cx="0" cy="3317839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 rot="16200000">
            <a:off x="495121" y="4178172"/>
            <a:ext cx="203162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Courier"/>
              </a:rPr>
              <a:t>resolve(GUID,…)</a:t>
            </a:r>
            <a:endParaRPr lang="en-US" sz="1600" b="1" dirty="0">
              <a:latin typeface="Courier"/>
            </a:endParaRPr>
          </a:p>
        </p:txBody>
      </p: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flipH="1">
            <a:off x="1908071" y="2505780"/>
            <a:ext cx="9840" cy="3317839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 rot="16200000">
            <a:off x="1570980" y="4348328"/>
            <a:ext cx="116971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"/>
              </a:rPr>
              <a:t>v</a:t>
            </a:r>
            <a:r>
              <a:rPr lang="en-US" sz="1600" b="1" dirty="0" smtClean="0">
                <a:latin typeface="Courier"/>
              </a:rPr>
              <a:t>alue(s)</a:t>
            </a:r>
            <a:endParaRPr lang="en-US" sz="1600" b="1" dirty="0">
              <a:latin typeface="Courier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39002" y="3202191"/>
            <a:ext cx="443265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GUID: { </a:t>
            </a:r>
            <a:endParaRPr lang="en-US" dirty="0">
              <a:latin typeface="Courier"/>
              <a:cs typeface="Courier"/>
            </a:endParaRPr>
          </a:p>
          <a:p>
            <a:pPr marL="91440"/>
            <a:r>
              <a:rPr lang="en-US" dirty="0">
                <a:latin typeface="Courier"/>
                <a:cs typeface="Courier"/>
              </a:rPr>
              <a:t>{NAs: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>
                <a:latin typeface="Courier"/>
                <a:cs typeface="Courier"/>
              </a:rPr>
              <a:t>[X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,T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],[X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,T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],…},</a:t>
            </a:r>
          </a:p>
          <a:p>
            <a:pPr marL="91440"/>
            <a:r>
              <a:rPr lang="en-US" dirty="0" smtClean="0">
                <a:latin typeface="Courier"/>
                <a:cs typeface="Courier"/>
              </a:rPr>
              <a:t>{</a:t>
            </a:r>
            <a:r>
              <a:rPr lang="en-US" dirty="0" err="1" smtClean="0">
                <a:latin typeface="Courier"/>
                <a:cs typeface="Courier"/>
              </a:rPr>
              <a:t>geoloc</a:t>
            </a:r>
            <a:r>
              <a:rPr lang="en-US" dirty="0" smtClean="0">
                <a:latin typeface="Courier"/>
                <a:cs typeface="Courier"/>
              </a:rPr>
              <a:t>:[</a:t>
            </a:r>
            <a:r>
              <a:rPr lang="en-US" dirty="0" err="1" smtClean="0">
                <a:latin typeface="Courier"/>
                <a:cs typeface="Courier"/>
              </a:rPr>
              <a:t>lat</a:t>
            </a:r>
            <a:r>
              <a:rPr lang="en-US" dirty="0" smtClean="0">
                <a:latin typeface="Courier"/>
                <a:cs typeface="Courier"/>
              </a:rPr>
              <a:t>, long]},</a:t>
            </a:r>
          </a:p>
          <a:p>
            <a:pPr marL="91440"/>
            <a:r>
              <a:rPr lang="en-US" dirty="0" smtClean="0">
                <a:latin typeface="Courier"/>
                <a:cs typeface="Courier"/>
              </a:rPr>
              <a:t>{</a:t>
            </a:r>
            <a:r>
              <a:rPr lang="en-US" dirty="0" err="1" smtClean="0">
                <a:latin typeface="Courier"/>
                <a:cs typeface="Courier"/>
              </a:rPr>
              <a:t>TE_prefs</a:t>
            </a:r>
            <a:r>
              <a:rPr lang="en-US" dirty="0" smtClean="0">
                <a:latin typeface="Courier"/>
                <a:cs typeface="Courier"/>
              </a:rPr>
              <a:t>: [“prefer </a:t>
            </a:r>
            <a:r>
              <a:rPr lang="en-US" dirty="0" err="1" smtClean="0">
                <a:latin typeface="Courier"/>
                <a:cs typeface="Courier"/>
              </a:rPr>
              <a:t>WiFi</a:t>
            </a:r>
            <a:r>
              <a:rPr lang="en-US" dirty="0" smtClean="0">
                <a:latin typeface="Courier"/>
                <a:cs typeface="Courier"/>
              </a:rPr>
              <a:t>”,…]},</a:t>
            </a:r>
          </a:p>
          <a:p>
            <a:pPr marL="91440"/>
            <a:r>
              <a:rPr lang="en-US" dirty="0" smtClean="0">
                <a:latin typeface="Courier"/>
                <a:cs typeface="Courier"/>
              </a:rPr>
              <a:t>{ACL: {whitelist: […]}},</a:t>
            </a:r>
          </a:p>
          <a:p>
            <a:pPr marL="91440"/>
            <a:r>
              <a:rPr lang="en-US" dirty="0" smtClean="0">
                <a:latin typeface="Courier"/>
                <a:cs typeface="Courier"/>
              </a:rPr>
              <a:t>…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54" name="Freeform 53"/>
          <p:cNvSpPr/>
          <p:nvPr/>
        </p:nvSpPr>
        <p:spPr>
          <a:xfrm>
            <a:off x="5822892" y="2448571"/>
            <a:ext cx="3043670" cy="732282"/>
          </a:xfrm>
          <a:custGeom>
            <a:avLst/>
            <a:gdLst>
              <a:gd name="connsiteX0" fmla="*/ 240693 w 3043670"/>
              <a:gd name="connsiteY0" fmla="*/ 0 h 732282"/>
              <a:gd name="connsiteX1" fmla="*/ 69082 w 3043670"/>
              <a:gd name="connsiteY1" fmla="*/ 102977 h 732282"/>
              <a:gd name="connsiteX2" fmla="*/ 437 w 3043670"/>
              <a:gd name="connsiteY2" fmla="*/ 251722 h 732282"/>
              <a:gd name="connsiteX3" fmla="*/ 57641 w 3043670"/>
              <a:gd name="connsiteY3" fmla="*/ 457676 h 732282"/>
              <a:gd name="connsiteX4" fmla="*/ 343659 w 3043670"/>
              <a:gd name="connsiteY4" fmla="*/ 606421 h 732282"/>
              <a:gd name="connsiteX5" fmla="*/ 1247476 w 3043670"/>
              <a:gd name="connsiteY5" fmla="*/ 640747 h 732282"/>
              <a:gd name="connsiteX6" fmla="*/ 2574601 w 3043670"/>
              <a:gd name="connsiteY6" fmla="*/ 686515 h 732282"/>
              <a:gd name="connsiteX7" fmla="*/ 3043670 w 3043670"/>
              <a:gd name="connsiteY7" fmla="*/ 732282 h 73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3670" h="732282">
                <a:moveTo>
                  <a:pt x="240693" y="0"/>
                </a:moveTo>
                <a:cubicBezTo>
                  <a:pt x="174909" y="30511"/>
                  <a:pt x="109125" y="61023"/>
                  <a:pt x="69082" y="102977"/>
                </a:cubicBezTo>
                <a:cubicBezTo>
                  <a:pt x="29039" y="144931"/>
                  <a:pt x="2344" y="192606"/>
                  <a:pt x="437" y="251722"/>
                </a:cubicBezTo>
                <a:cubicBezTo>
                  <a:pt x="-1470" y="310838"/>
                  <a:pt x="437" y="398559"/>
                  <a:pt x="57641" y="457676"/>
                </a:cubicBezTo>
                <a:cubicBezTo>
                  <a:pt x="114845" y="516793"/>
                  <a:pt x="145353" y="575909"/>
                  <a:pt x="343659" y="606421"/>
                </a:cubicBezTo>
                <a:cubicBezTo>
                  <a:pt x="541965" y="636933"/>
                  <a:pt x="1247476" y="640747"/>
                  <a:pt x="1247476" y="640747"/>
                </a:cubicBezTo>
                <a:lnTo>
                  <a:pt x="2574601" y="686515"/>
                </a:lnTo>
                <a:cubicBezTo>
                  <a:pt x="2873967" y="701771"/>
                  <a:pt x="2958818" y="717026"/>
                  <a:pt x="3043670" y="732282"/>
                </a:cubicBezTo>
              </a:path>
            </a:pathLst>
          </a:cu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439002" y="2379919"/>
            <a:ext cx="1627752" cy="812376"/>
          </a:xfrm>
          <a:custGeom>
            <a:avLst/>
            <a:gdLst>
              <a:gd name="connsiteX0" fmla="*/ 0 w 1660874"/>
              <a:gd name="connsiteY0" fmla="*/ 812376 h 812376"/>
              <a:gd name="connsiteX1" fmla="*/ 91525 w 1660874"/>
              <a:gd name="connsiteY1" fmla="*/ 606422 h 812376"/>
              <a:gd name="connsiteX2" fmla="*/ 331781 w 1660874"/>
              <a:gd name="connsiteY2" fmla="*/ 423351 h 812376"/>
              <a:gd name="connsiteX3" fmla="*/ 526273 w 1660874"/>
              <a:gd name="connsiteY3" fmla="*/ 331816 h 812376"/>
              <a:gd name="connsiteX4" fmla="*/ 686443 w 1660874"/>
              <a:gd name="connsiteY4" fmla="*/ 274606 h 812376"/>
              <a:gd name="connsiteX5" fmla="*/ 938139 w 1660874"/>
              <a:gd name="connsiteY5" fmla="*/ 194513 h 812376"/>
              <a:gd name="connsiteX6" fmla="*/ 1144072 w 1660874"/>
              <a:gd name="connsiteY6" fmla="*/ 148745 h 812376"/>
              <a:gd name="connsiteX7" fmla="*/ 1338564 w 1660874"/>
              <a:gd name="connsiteY7" fmla="*/ 102977 h 812376"/>
              <a:gd name="connsiteX8" fmla="*/ 1613142 w 1660874"/>
              <a:gd name="connsiteY8" fmla="*/ 22884 h 812376"/>
              <a:gd name="connsiteX9" fmla="*/ 1658905 w 1660874"/>
              <a:gd name="connsiteY9" fmla="*/ 0 h 81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0874" h="812376">
                <a:moveTo>
                  <a:pt x="0" y="812376"/>
                </a:moveTo>
                <a:cubicBezTo>
                  <a:pt x="18114" y="741817"/>
                  <a:pt x="36228" y="671259"/>
                  <a:pt x="91525" y="606422"/>
                </a:cubicBezTo>
                <a:cubicBezTo>
                  <a:pt x="146822" y="541585"/>
                  <a:pt x="259323" y="469119"/>
                  <a:pt x="331781" y="423351"/>
                </a:cubicBezTo>
                <a:cubicBezTo>
                  <a:pt x="404239" y="377583"/>
                  <a:pt x="467163" y="356607"/>
                  <a:pt x="526273" y="331816"/>
                </a:cubicBezTo>
                <a:cubicBezTo>
                  <a:pt x="585383" y="307025"/>
                  <a:pt x="617799" y="297490"/>
                  <a:pt x="686443" y="274606"/>
                </a:cubicBezTo>
                <a:cubicBezTo>
                  <a:pt x="755087" y="251722"/>
                  <a:pt x="861868" y="215490"/>
                  <a:pt x="938139" y="194513"/>
                </a:cubicBezTo>
                <a:cubicBezTo>
                  <a:pt x="1014411" y="173536"/>
                  <a:pt x="1144072" y="148745"/>
                  <a:pt x="1144072" y="148745"/>
                </a:cubicBezTo>
                <a:cubicBezTo>
                  <a:pt x="1210810" y="133489"/>
                  <a:pt x="1260386" y="123954"/>
                  <a:pt x="1338564" y="102977"/>
                </a:cubicBezTo>
                <a:cubicBezTo>
                  <a:pt x="1416742" y="82000"/>
                  <a:pt x="1559752" y="40047"/>
                  <a:pt x="1613142" y="22884"/>
                </a:cubicBezTo>
                <a:cubicBezTo>
                  <a:pt x="1666532" y="5721"/>
                  <a:pt x="1662718" y="2860"/>
                  <a:pt x="1658905" y="0"/>
                </a:cubicBezTo>
              </a:path>
            </a:pathLst>
          </a:custGeom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961022" y="2031420"/>
            <a:ext cx="6887317" cy="427720"/>
            <a:chOff x="644144" y="2957379"/>
            <a:chExt cx="5806534" cy="427720"/>
          </a:xfrm>
        </p:grpSpPr>
        <p:grpSp>
          <p:nvGrpSpPr>
            <p:cNvPr id="70" name="Group 69"/>
            <p:cNvGrpSpPr/>
            <p:nvPr/>
          </p:nvGrpSpPr>
          <p:grpSpPr>
            <a:xfrm>
              <a:off x="644144" y="2966993"/>
              <a:ext cx="2883899" cy="418106"/>
              <a:chOff x="644144" y="2966993"/>
              <a:chExt cx="2883899" cy="418106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644144" y="2971800"/>
                <a:ext cx="1423335" cy="413299"/>
                <a:chOff x="644144" y="2971800"/>
                <a:chExt cx="1423335" cy="413299"/>
              </a:xfrm>
            </p:grpSpPr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44144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25232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18198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62" name="Picture 61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52600" y="2971800"/>
                  <a:ext cx="314879" cy="408492"/>
                </a:xfrm>
                <a:prstGeom prst="rect">
                  <a:avLst/>
                </a:prstGeom>
              </p:spPr>
            </p:pic>
          </p:grpSp>
          <p:grpSp>
            <p:nvGrpSpPr>
              <p:cNvPr id="65" name="Group 64"/>
              <p:cNvGrpSpPr/>
              <p:nvPr/>
            </p:nvGrpSpPr>
            <p:grpSpPr>
              <a:xfrm>
                <a:off x="2104708" y="2966993"/>
                <a:ext cx="1423335" cy="413299"/>
                <a:chOff x="644144" y="2971800"/>
                <a:chExt cx="1423335" cy="413299"/>
              </a:xfrm>
            </p:grpSpPr>
            <p:pic>
              <p:nvPicPr>
                <p:cNvPr id="66" name="Picture 6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44144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25232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18198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69" name="Picture 68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52600" y="2971800"/>
                  <a:ext cx="314879" cy="40849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71" name="Group 70"/>
            <p:cNvGrpSpPr/>
            <p:nvPr/>
          </p:nvGrpSpPr>
          <p:grpSpPr>
            <a:xfrm>
              <a:off x="3566779" y="2957379"/>
              <a:ext cx="2883899" cy="418106"/>
              <a:chOff x="644144" y="2966993"/>
              <a:chExt cx="2883899" cy="418106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644144" y="2971800"/>
                <a:ext cx="1423335" cy="413299"/>
                <a:chOff x="644144" y="2971800"/>
                <a:chExt cx="1423335" cy="413299"/>
              </a:xfrm>
            </p:grpSpPr>
            <p:pic>
              <p:nvPicPr>
                <p:cNvPr id="78" name="Picture 77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44144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79" name="Picture 78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25232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80" name="Picture 7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18198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81" name="Picture 80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52600" y="2971800"/>
                  <a:ext cx="314879" cy="408492"/>
                </a:xfrm>
                <a:prstGeom prst="rect">
                  <a:avLst/>
                </a:prstGeom>
              </p:spPr>
            </p:pic>
          </p:grpSp>
          <p:grpSp>
            <p:nvGrpSpPr>
              <p:cNvPr id="73" name="Group 72"/>
              <p:cNvGrpSpPr/>
              <p:nvPr/>
            </p:nvGrpSpPr>
            <p:grpSpPr>
              <a:xfrm>
                <a:off x="2104708" y="2966993"/>
                <a:ext cx="1423335" cy="413299"/>
                <a:chOff x="644144" y="2971800"/>
                <a:chExt cx="1423335" cy="413299"/>
              </a:xfrm>
            </p:grpSpPr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44144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75" name="Picture 74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25232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76" name="Picture 7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18198" y="2976607"/>
                  <a:ext cx="314879" cy="408492"/>
                </a:xfrm>
                <a:prstGeom prst="rect">
                  <a:avLst/>
                </a:prstGeom>
              </p:spPr>
            </p:pic>
            <p:pic>
              <p:nvPicPr>
                <p:cNvPr id="77" name="Picture 76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52600" y="2971800"/>
                  <a:ext cx="314879" cy="408492"/>
                </a:xfrm>
                <a:prstGeom prst="rect">
                  <a:avLst/>
                </a:prstGeom>
              </p:spPr>
            </p:pic>
          </p:grpSp>
        </p:grpSp>
      </p:grpSp>
      <p:cxnSp>
        <p:nvCxnSpPr>
          <p:cNvPr id="84" name="Straight Arrow Connector 83"/>
          <p:cNvCxnSpPr>
            <a:stCxn id="59" idx="2"/>
          </p:cNvCxnSpPr>
          <p:nvPr/>
        </p:nvCxnSpPr>
        <p:spPr>
          <a:xfrm>
            <a:off x="1147766" y="2459140"/>
            <a:ext cx="7747" cy="1259484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595318" y="2459140"/>
            <a:ext cx="7747" cy="1888789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2078085" y="2466809"/>
            <a:ext cx="7747" cy="1395914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459300" y="2455367"/>
            <a:ext cx="0" cy="1124809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890465" y="2474236"/>
            <a:ext cx="7747" cy="1259484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3338017" y="2474236"/>
            <a:ext cx="7747" cy="2262718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820784" y="2481905"/>
            <a:ext cx="7747" cy="1395914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201999" y="2470463"/>
            <a:ext cx="7747" cy="1876986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633164" y="2477890"/>
            <a:ext cx="7747" cy="1259484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080716" y="2477890"/>
            <a:ext cx="7747" cy="1888789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563483" y="2485559"/>
            <a:ext cx="7747" cy="1690741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944698" y="2474117"/>
            <a:ext cx="7747" cy="1395914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341540" y="2458660"/>
            <a:ext cx="7747" cy="2278294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6789092" y="2458660"/>
            <a:ext cx="7747" cy="1888789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271859" y="2466329"/>
            <a:ext cx="7747" cy="1395914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653074" y="2454887"/>
            <a:ext cx="7747" cy="1911792"/>
          </a:xfrm>
          <a:prstGeom prst="straightConnector1">
            <a:avLst/>
          </a:prstGeom>
          <a:ln w="12700" cmpd="sng">
            <a:solidFill>
              <a:srgbClr val="000000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cxnSpLocks noChangeShapeType="1"/>
          </p:cNvCxnSpPr>
          <p:nvPr/>
        </p:nvCxnSpPr>
        <p:spPr bwMode="auto">
          <a:xfrm flipV="1">
            <a:off x="1753632" y="4736954"/>
            <a:ext cx="1584385" cy="1132433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</p:spPr>
      </p:cxnSp>
      <p:cxnSp>
        <p:nvCxnSpPr>
          <p:cNvPr id="111" name="Straight Connector 110"/>
          <p:cNvCxnSpPr>
            <a:cxnSpLocks noChangeShapeType="1"/>
          </p:cNvCxnSpPr>
          <p:nvPr/>
        </p:nvCxnSpPr>
        <p:spPr bwMode="auto">
          <a:xfrm flipH="1">
            <a:off x="1917911" y="4867094"/>
            <a:ext cx="1427853" cy="102725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</p:spPr>
      </p:cxnSp>
      <p:sp>
        <p:nvSpPr>
          <p:cNvPr id="117" name="TextBox 116"/>
          <p:cNvSpPr txBox="1">
            <a:spLocks noChangeArrowheads="1"/>
          </p:cNvSpPr>
          <p:nvPr/>
        </p:nvSpPr>
        <p:spPr bwMode="auto">
          <a:xfrm rot="19424030">
            <a:off x="1431389" y="4875731"/>
            <a:ext cx="203162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Courier"/>
              </a:rPr>
              <a:t>resolve(GUID,…)</a:t>
            </a:r>
            <a:endParaRPr lang="en-US" sz="1600" b="1" dirty="0">
              <a:latin typeface="Courier"/>
            </a:endParaRP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 rot="19484122">
            <a:off x="2174094" y="5413281"/>
            <a:ext cx="116971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"/>
              </a:rPr>
              <a:t>v</a:t>
            </a:r>
            <a:r>
              <a:rPr lang="en-US" sz="1600" b="1" dirty="0" smtClean="0">
                <a:latin typeface="Courier"/>
              </a:rPr>
              <a:t>alue(s)</a:t>
            </a:r>
            <a:endParaRPr lang="en-US" sz="1600" b="1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9753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8" grpId="0" animBg="1"/>
      <p:bldP spid="41" grpId="0" animBg="1"/>
      <p:bldP spid="41" grpId="1" animBg="1"/>
      <p:bldP spid="54" grpId="0" animBg="1"/>
      <p:bldP spid="54" grpId="1" animBg="1"/>
      <p:bldP spid="58" grpId="0" animBg="1"/>
      <p:bldP spid="58" grpId="1" animBg="1"/>
      <p:bldP spid="117" grpId="0" animBg="1"/>
      <p:bldP spid="1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Auspice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Low response time</a:t>
            </a:r>
            <a:r>
              <a:rPr lang="en-US" dirty="0" smtClean="0"/>
              <a:t>: Replicas of each name’s resolver should be placed close to querying end-users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4F6228"/>
                </a:solidFill>
              </a:rPr>
              <a:t>Low update cost</a:t>
            </a:r>
            <a:r>
              <a:rPr lang="en-US" dirty="0" smtClean="0"/>
              <a:t>: </a:t>
            </a:r>
            <a:r>
              <a:rPr lang="en-US" dirty="0"/>
              <a:t>N</a:t>
            </a:r>
            <a:r>
              <a:rPr lang="en-US" dirty="0" smtClean="0"/>
              <a:t>umber of resolver replicas should be limited to reduce replica consistency overhead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4F6228"/>
                </a:solidFill>
              </a:rPr>
              <a:t>Load balance</a:t>
            </a:r>
            <a:r>
              <a:rPr lang="en-US" dirty="0" smtClean="0"/>
              <a:t>: </a:t>
            </a:r>
            <a:r>
              <a:rPr lang="en-US" dirty="0"/>
              <a:t>P</a:t>
            </a:r>
            <a:r>
              <a:rPr lang="en-US" dirty="0" smtClean="0"/>
              <a:t>lacement of replicas across all names should prevent load hotspots at any single 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4F6228"/>
                </a:solidFill>
              </a:rPr>
              <a:t>A</a:t>
            </a:r>
            <a:r>
              <a:rPr lang="en-US" b="1" dirty="0" smtClean="0">
                <a:solidFill>
                  <a:srgbClr val="4F6228"/>
                </a:solidFill>
              </a:rPr>
              <a:t>vailability</a:t>
            </a:r>
            <a:r>
              <a:rPr lang="en-US" dirty="0" smtClean="0"/>
              <a:t>: Sufficient number of replicas so as to ensure availability amidst crash or malicious faults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4F6228"/>
                </a:solidFill>
              </a:rPr>
              <a:t>Consistency</a:t>
            </a:r>
            <a:r>
              <a:rPr lang="en-US" dirty="0" smtClean="0"/>
              <a:t>: Each name resolver’s consistency requirements must be preserved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http://mobilityfirst.cs.umass.edu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http://mobilityfirst.winlab.rutgers.edu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 of traditional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Replicate everything everywhere: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+ Low response times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- High update cost under mobility, load imbalance</a:t>
            </a:r>
          </a:p>
          <a:p>
            <a:r>
              <a:rPr lang="en-US" dirty="0" smtClean="0"/>
              <a:t>Few primary replica plus edge caching: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+ Low update bandwidth cost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- Consistency requirements may limit caching benefits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- Load balance vs. response time trade-offs</a:t>
            </a:r>
          </a:p>
          <a:p>
            <a:r>
              <a:rPr lang="en-US" dirty="0" smtClean="0"/>
              <a:t>Consistent hashing with replication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+ Good load balance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- High response times (randomization, locality at odds)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- Dynamic replication, consistency coordination, load balance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Auspice replica 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85935" y="2334151"/>
            <a:ext cx="8390193" cy="2442667"/>
            <a:chOff x="690551" y="3260638"/>
            <a:chExt cx="8390193" cy="1675353"/>
          </a:xfrm>
        </p:grpSpPr>
        <p:grpSp>
          <p:nvGrpSpPr>
            <p:cNvPr id="9" name="Group 56"/>
            <p:cNvGrpSpPr>
              <a:grpSpLocks/>
            </p:cNvGrpSpPr>
            <p:nvPr/>
          </p:nvGrpSpPr>
          <p:grpSpPr bwMode="auto">
            <a:xfrm>
              <a:off x="2694227" y="3465742"/>
              <a:ext cx="4286732" cy="1460002"/>
              <a:chOff x="-2281379" y="6597348"/>
              <a:chExt cx="4436528" cy="988341"/>
            </a:xfrm>
            <a:solidFill>
              <a:schemeClr val="bg2">
                <a:lumMod val="75000"/>
                <a:alpha val="46000"/>
              </a:schemeClr>
            </a:solidFill>
          </p:grpSpPr>
          <p:sp>
            <p:nvSpPr>
              <p:cNvPr id="16" name="Cloud 15"/>
              <p:cNvSpPr/>
              <p:nvPr/>
            </p:nvSpPr>
            <p:spPr bwMode="auto">
              <a:xfrm>
                <a:off x="-2281379" y="6603555"/>
                <a:ext cx="4436528" cy="982134"/>
              </a:xfrm>
              <a:prstGeom prst="cloud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1600" dirty="0">
                  <a:ea typeface="Arial" charset="0"/>
                  <a:cs typeface="Arial" charset="0"/>
                </a:endParaRPr>
              </a:p>
            </p:txBody>
          </p:sp>
          <p:sp>
            <p:nvSpPr>
              <p:cNvPr id="17" name="TextBox 55"/>
              <p:cNvSpPr txBox="1">
                <a:spLocks noChangeArrowheads="1"/>
              </p:cNvSpPr>
              <p:nvPr/>
            </p:nvSpPr>
            <p:spPr bwMode="auto">
              <a:xfrm>
                <a:off x="250832" y="6597348"/>
                <a:ext cx="595135" cy="22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b="1" dirty="0"/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4794012" y="3475991"/>
              <a:ext cx="4286732" cy="1460000"/>
              <a:chOff x="-2281379" y="6597349"/>
              <a:chExt cx="4436528" cy="988340"/>
            </a:xfrm>
            <a:solidFill>
              <a:schemeClr val="accent2">
                <a:lumMod val="60000"/>
                <a:lumOff val="40000"/>
                <a:alpha val="46000"/>
              </a:schemeClr>
            </a:solidFill>
          </p:grpSpPr>
          <p:sp>
            <p:nvSpPr>
              <p:cNvPr id="14" name="Cloud 13"/>
              <p:cNvSpPr/>
              <p:nvPr/>
            </p:nvSpPr>
            <p:spPr bwMode="auto">
              <a:xfrm>
                <a:off x="-2281379" y="6603555"/>
                <a:ext cx="4436528" cy="982134"/>
              </a:xfrm>
              <a:prstGeom prst="cloud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1600" dirty="0">
                  <a:ea typeface="Arial" charset="0"/>
                  <a:cs typeface="Arial" charset="0"/>
                </a:endParaRPr>
              </a:p>
            </p:txBody>
          </p:sp>
          <p:sp>
            <p:nvSpPr>
              <p:cNvPr id="15" name="TextBox 55"/>
              <p:cNvSpPr txBox="1">
                <a:spLocks noChangeArrowheads="1"/>
              </p:cNvSpPr>
              <p:nvPr/>
            </p:nvSpPr>
            <p:spPr bwMode="auto">
              <a:xfrm>
                <a:off x="269883" y="6597349"/>
                <a:ext cx="595135" cy="22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b="1" dirty="0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690551" y="3260638"/>
              <a:ext cx="4286732" cy="1460002"/>
              <a:chOff x="-2281379" y="6597348"/>
              <a:chExt cx="4436528" cy="988341"/>
            </a:xfrm>
          </p:grpSpPr>
          <p:sp>
            <p:nvSpPr>
              <p:cNvPr id="12" name="Cloud 11"/>
              <p:cNvSpPr/>
              <p:nvPr/>
            </p:nvSpPr>
            <p:spPr bwMode="auto">
              <a:xfrm>
                <a:off x="-2281379" y="6603555"/>
                <a:ext cx="4436528" cy="982134"/>
              </a:xfrm>
              <a:prstGeom prst="cloud">
                <a:avLst/>
              </a:prstGeom>
              <a:solidFill>
                <a:srgbClr val="FFCC66">
                  <a:alpha val="5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1600" dirty="0">
                  <a:ea typeface="Arial" charset="0"/>
                  <a:cs typeface="Arial" charset="0"/>
                </a:endParaRPr>
              </a:p>
            </p:txBody>
          </p:sp>
          <p:sp>
            <p:nvSpPr>
              <p:cNvPr id="13" name="TextBox 55"/>
              <p:cNvSpPr txBox="1">
                <a:spLocks noChangeArrowheads="1"/>
              </p:cNvSpPr>
              <p:nvPr/>
            </p:nvSpPr>
            <p:spPr bwMode="auto">
              <a:xfrm>
                <a:off x="250832" y="6597348"/>
                <a:ext cx="595135" cy="229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b="1" dirty="0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1567379" y="3752949"/>
            <a:ext cx="219039" cy="3432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9328" y="4224104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5877" y="4479482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98585" y="4532560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96964" y="4218357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458531" y="4550225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85080" y="4805603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7788" y="4858681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46167" y="4544478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65162" y="4736524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21642" y="4736951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48191" y="4992329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10899" y="5045407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09278" y="4731204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328273" y="4923250"/>
            <a:ext cx="217374" cy="226799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21126" y="4727122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47675" y="4982500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10383" y="5035578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308762" y="4721375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27757" y="4913421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65349" y="2226498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91898" y="2481876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554606" y="2534954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52985" y="2220751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71980" y="2412797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93073" y="2105954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19622" y="2361332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82330" y="2414410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480709" y="2100207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699704" y="2292253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698083" y="4816618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724632" y="5071996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987340" y="5125074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985719" y="4810871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04714" y="5002917"/>
            <a:ext cx="217374" cy="226799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475851" y="3671837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34748" y="157898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618698" y="3912626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333994" y="4168003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836022" y="4174803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63810" y="2695002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412716" y="2886014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422088" y="3614627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76642" y="2708675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278675" y="3271370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533478" y="3271370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713572" y="3972858"/>
            <a:ext cx="219039" cy="3432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359641" y="3514795"/>
            <a:ext cx="423306" cy="481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292857" y="4224104"/>
            <a:ext cx="219039" cy="3432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942318" y="4244175"/>
            <a:ext cx="219039" cy="34325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509272" y="2955175"/>
            <a:ext cx="219039" cy="34325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579085" y="2755154"/>
            <a:ext cx="219039" cy="34325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592593" y="4220659"/>
            <a:ext cx="219039" cy="34325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63789" y="1348152"/>
            <a:ext cx="2056422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Locality-aware</a:t>
            </a:r>
            <a:endParaRPr lang="en-US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412716" y="1348152"/>
            <a:ext cx="1689134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Load-aware</a:t>
            </a:r>
            <a:endParaRPr lang="en-US" sz="2400" b="1" dirty="0"/>
          </a:p>
        </p:txBody>
      </p:sp>
      <p:sp>
        <p:nvSpPr>
          <p:cNvPr id="79" name="Rectangle 78"/>
          <p:cNvSpPr/>
          <p:nvPr/>
        </p:nvSpPr>
        <p:spPr>
          <a:xfrm>
            <a:off x="4326652" y="4174803"/>
            <a:ext cx="423306" cy="481579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9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6" presetClass="emph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02015 -0.13204 " pathEditMode="relative" ptsTypes="AA">
                                      <p:cBhvr>
                                        <p:cTn id="4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7" grpId="0" animBg="1"/>
      <p:bldP spid="69" grpId="0" animBg="1"/>
      <p:bldP spid="71" grpId="0" animBg="1"/>
      <p:bldP spid="73" grpId="0" animBg="1"/>
      <p:bldP spid="74" grpId="0" animBg="1"/>
      <p:bldP spid="75" grpId="0" animBg="1"/>
      <p:bldP spid="75" grpId="1" animBg="1"/>
      <p:bldP spid="77" grpId="0" animBg="1"/>
      <p:bldP spid="78" grpId="0" animBg="1"/>
      <p:bldP spid="79" grpId="0" animBg="1"/>
      <p:bldP spid="79" grpId="1" animBg="1"/>
      <p:bldP spid="79" grpId="2" animBg="1"/>
      <p:bldP spid="79" grpId="3" animBg="1"/>
      <p:bldP spid="79" grpId="4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Arrow Connector 107"/>
          <p:cNvCxnSpPr/>
          <p:nvPr/>
        </p:nvCxnSpPr>
        <p:spPr>
          <a:xfrm flipH="1" flipV="1">
            <a:off x="4012024" y="2554707"/>
            <a:ext cx="625265" cy="95304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46" idx="0"/>
            <a:endCxn id="44" idx="2"/>
          </p:cNvCxnSpPr>
          <p:nvPr/>
        </p:nvCxnSpPr>
        <p:spPr>
          <a:xfrm flipH="1" flipV="1">
            <a:off x="4058204" y="4832511"/>
            <a:ext cx="179417" cy="88878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18377" y="1606165"/>
            <a:ext cx="2506060" cy="9623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1843" y="1583075"/>
            <a:ext cx="22515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Replica</a:t>
            </a:r>
            <a:r>
              <a:rPr lang="en-US" b="1" dirty="0"/>
              <a:t> </a:t>
            </a:r>
            <a:r>
              <a:rPr lang="en-US" b="1" dirty="0" smtClean="0"/>
              <a:t>controllers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4136" y="3735311"/>
            <a:ext cx="9516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Active </a:t>
            </a:r>
          </a:p>
          <a:p>
            <a:r>
              <a:rPr lang="en-US" b="1" dirty="0" smtClean="0"/>
              <a:t>replicas</a:t>
            </a:r>
            <a:endParaRPr lang="en-US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2591843" y="1962246"/>
            <a:ext cx="476265" cy="385568"/>
            <a:chOff x="3152028" y="1090497"/>
            <a:chExt cx="476265" cy="385568"/>
          </a:xfrm>
        </p:grpSpPr>
        <p:sp>
          <p:nvSpPr>
            <p:cNvPr id="8" name="Rectangle 7"/>
            <p:cNvSpPr/>
            <p:nvPr/>
          </p:nvSpPr>
          <p:spPr>
            <a:xfrm>
              <a:off x="3152028" y="1090497"/>
              <a:ext cx="476265" cy="385568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2643" y="1098615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240106" y="1945836"/>
            <a:ext cx="476265" cy="385568"/>
            <a:chOff x="4352888" y="1098615"/>
            <a:chExt cx="476265" cy="385568"/>
          </a:xfrm>
        </p:grpSpPr>
        <p:sp>
          <p:nvSpPr>
            <p:cNvPr id="9" name="Rectangle 8"/>
            <p:cNvSpPr/>
            <p:nvPr/>
          </p:nvSpPr>
          <p:spPr>
            <a:xfrm>
              <a:off x="4352888" y="1098615"/>
              <a:ext cx="476265" cy="385568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43147" y="1106733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406363" y="1976990"/>
            <a:ext cx="476265" cy="385568"/>
            <a:chOff x="3384882" y="1791755"/>
            <a:chExt cx="476265" cy="385568"/>
          </a:xfrm>
        </p:grpSpPr>
        <p:sp>
          <p:nvSpPr>
            <p:cNvPr id="7" name="Rectangle 6"/>
            <p:cNvSpPr/>
            <p:nvPr/>
          </p:nvSpPr>
          <p:spPr>
            <a:xfrm>
              <a:off x="3384882" y="1791755"/>
              <a:ext cx="476265" cy="385568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88792" y="1791755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162384" y="3776193"/>
            <a:ext cx="481935" cy="385424"/>
            <a:chOff x="5221903" y="3232107"/>
            <a:chExt cx="481935" cy="385424"/>
          </a:xfrm>
        </p:grpSpPr>
        <p:sp>
          <p:nvSpPr>
            <p:cNvPr id="14" name="Oval 13"/>
            <p:cNvSpPr/>
            <p:nvPr/>
          </p:nvSpPr>
          <p:spPr>
            <a:xfrm>
              <a:off x="5221903" y="3232107"/>
              <a:ext cx="481935" cy="385424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18289" y="3248199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75734" y="3776193"/>
            <a:ext cx="481935" cy="385424"/>
            <a:chOff x="5221903" y="3232107"/>
            <a:chExt cx="481935" cy="385424"/>
          </a:xfrm>
        </p:grpSpPr>
        <p:sp>
          <p:nvSpPr>
            <p:cNvPr id="20" name="Oval 19"/>
            <p:cNvSpPr/>
            <p:nvPr/>
          </p:nvSpPr>
          <p:spPr>
            <a:xfrm>
              <a:off x="5221903" y="3232107"/>
              <a:ext cx="481935" cy="385424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89" y="3248199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55751" y="4296375"/>
            <a:ext cx="481935" cy="385424"/>
            <a:chOff x="5221903" y="3232107"/>
            <a:chExt cx="481935" cy="385424"/>
          </a:xfrm>
        </p:grpSpPr>
        <p:sp>
          <p:nvSpPr>
            <p:cNvPr id="23" name="Oval 22"/>
            <p:cNvSpPr/>
            <p:nvPr/>
          </p:nvSpPr>
          <p:spPr>
            <a:xfrm>
              <a:off x="5221903" y="3232107"/>
              <a:ext cx="481935" cy="385424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18289" y="3248199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42502" y="3810941"/>
            <a:ext cx="481935" cy="385424"/>
            <a:chOff x="5221903" y="3232107"/>
            <a:chExt cx="481935" cy="385424"/>
          </a:xfrm>
        </p:grpSpPr>
        <p:sp>
          <p:nvSpPr>
            <p:cNvPr id="26" name="Oval 25"/>
            <p:cNvSpPr/>
            <p:nvPr/>
          </p:nvSpPr>
          <p:spPr>
            <a:xfrm>
              <a:off x="5221903" y="3232107"/>
              <a:ext cx="481935" cy="385424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18289" y="3248199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28359" y="4207524"/>
            <a:ext cx="481935" cy="385424"/>
            <a:chOff x="5221903" y="3232107"/>
            <a:chExt cx="481935" cy="385424"/>
          </a:xfrm>
        </p:grpSpPr>
        <p:sp>
          <p:nvSpPr>
            <p:cNvPr id="29" name="Oval 28"/>
            <p:cNvSpPr/>
            <p:nvPr/>
          </p:nvSpPr>
          <p:spPr>
            <a:xfrm>
              <a:off x="5221903" y="3232107"/>
              <a:ext cx="481935" cy="385424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18289" y="3248199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71530" y="3865523"/>
            <a:ext cx="481935" cy="385424"/>
            <a:chOff x="5221903" y="3232107"/>
            <a:chExt cx="481935" cy="385424"/>
          </a:xfrm>
        </p:grpSpPr>
        <p:sp>
          <p:nvSpPr>
            <p:cNvPr id="32" name="Oval 31"/>
            <p:cNvSpPr/>
            <p:nvPr/>
          </p:nvSpPr>
          <p:spPr>
            <a:xfrm>
              <a:off x="5221903" y="3232107"/>
              <a:ext cx="481935" cy="385424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18289" y="3248199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187731" y="4281612"/>
            <a:ext cx="481935" cy="385424"/>
            <a:chOff x="5221903" y="3232107"/>
            <a:chExt cx="481935" cy="385424"/>
          </a:xfrm>
        </p:grpSpPr>
        <p:sp>
          <p:nvSpPr>
            <p:cNvPr id="38" name="Oval 37"/>
            <p:cNvSpPr/>
            <p:nvPr/>
          </p:nvSpPr>
          <p:spPr>
            <a:xfrm>
              <a:off x="5221903" y="3232107"/>
              <a:ext cx="481935" cy="385424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18289" y="3248199"/>
              <a:ext cx="304478" cy="369332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941053" y="3573043"/>
            <a:ext cx="6234302" cy="12594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941053" y="5721297"/>
            <a:ext cx="6234302" cy="369332"/>
            <a:chOff x="1238519" y="5155077"/>
            <a:chExt cx="6234302" cy="369332"/>
          </a:xfrm>
        </p:grpSpPr>
        <p:sp>
          <p:nvSpPr>
            <p:cNvPr id="45" name="Rectangle 44"/>
            <p:cNvSpPr/>
            <p:nvPr/>
          </p:nvSpPr>
          <p:spPr>
            <a:xfrm>
              <a:off x="1238519" y="5155077"/>
              <a:ext cx="6234302" cy="33579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23107" y="5155077"/>
              <a:ext cx="3223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End-hosts or local name servers</a:t>
              </a:r>
              <a:endParaRPr lang="en-US" b="1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73183" y="5031146"/>
            <a:ext cx="115295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First request for name X</a:t>
            </a:r>
            <a:endParaRPr lang="en-US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211788" y="5054236"/>
            <a:ext cx="2148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Typical request for name X to nearby active replica</a:t>
            </a:r>
            <a:endParaRPr lang="en-US" sz="1400" b="1" dirty="0"/>
          </a:p>
        </p:txBody>
      </p:sp>
      <p:sp>
        <p:nvSpPr>
          <p:cNvPr id="104" name="Right Brace 103"/>
          <p:cNvSpPr/>
          <p:nvPr/>
        </p:nvSpPr>
        <p:spPr>
          <a:xfrm>
            <a:off x="7226017" y="3577023"/>
            <a:ext cx="408244" cy="12554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4250656" y="2827273"/>
            <a:ext cx="134756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Load reports</a:t>
            </a:r>
            <a:endParaRPr lang="en-US" sz="14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7611171" y="3830871"/>
            <a:ext cx="13228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Locality-aware, </a:t>
            </a:r>
          </a:p>
          <a:p>
            <a:r>
              <a:rPr lang="en-US" sz="1400" b="1" dirty="0" smtClean="0"/>
              <a:t>load-aware,</a:t>
            </a:r>
          </a:p>
          <a:p>
            <a:r>
              <a:rPr lang="en-US" sz="1400" b="1" dirty="0" smtClean="0"/>
              <a:t>consistent</a:t>
            </a:r>
            <a:endParaRPr lang="en-US" sz="1400" b="1" dirty="0"/>
          </a:p>
        </p:txBody>
      </p:sp>
      <p:cxnSp>
        <p:nvCxnSpPr>
          <p:cNvPr id="113" name="Straight Arrow Connector 112"/>
          <p:cNvCxnSpPr/>
          <p:nvPr/>
        </p:nvCxnSpPr>
        <p:spPr>
          <a:xfrm flipH="1">
            <a:off x="2563504" y="2603160"/>
            <a:ext cx="476524" cy="96231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072529" y="2541539"/>
            <a:ext cx="775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Migrate</a:t>
            </a:r>
          </a:p>
          <a:p>
            <a:r>
              <a:rPr lang="en-US" sz="1400" b="1" dirty="0" smtClean="0"/>
              <a:t>replicas</a:t>
            </a:r>
            <a:endParaRPr lang="en-US" sz="1400" b="1" dirty="0"/>
          </a:p>
        </p:txBody>
      </p:sp>
      <p:sp>
        <p:nvSpPr>
          <p:cNvPr id="61" name="Right Brace 60"/>
          <p:cNvSpPr/>
          <p:nvPr/>
        </p:nvSpPr>
        <p:spPr>
          <a:xfrm>
            <a:off x="4949837" y="1603907"/>
            <a:ext cx="408244" cy="96234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399330" y="1711142"/>
            <a:ext cx="1992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US" sz="1400" b="1" dirty="0" smtClean="0"/>
              <a:t>apping algorithm + Paxos to compute active replica locations</a:t>
            </a:r>
          </a:p>
        </p:txBody>
      </p:sp>
      <p:cxnSp>
        <p:nvCxnSpPr>
          <p:cNvPr id="41" name="Elbow Connector 40"/>
          <p:cNvCxnSpPr>
            <a:stCxn id="45" idx="1"/>
            <a:endCxn id="10" idx="1"/>
          </p:cNvCxnSpPr>
          <p:nvPr/>
        </p:nvCxnSpPr>
        <p:spPr>
          <a:xfrm rot="10800000" flipH="1">
            <a:off x="941053" y="2087345"/>
            <a:ext cx="1477324" cy="3801850"/>
          </a:xfrm>
          <a:prstGeom prst="bentConnector3">
            <a:avLst>
              <a:gd name="adj1" fmla="val -15474"/>
            </a:avLst>
          </a:prstGeom>
          <a:ln w="28575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Auspice resolver placement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Architecture: Global name service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3080" y="1224284"/>
            <a:ext cx="8543048" cy="972563"/>
            <a:chOff x="720758" y="1384472"/>
            <a:chExt cx="7823581" cy="972563"/>
          </a:xfrm>
        </p:grpSpPr>
        <p:sp>
          <p:nvSpPr>
            <p:cNvPr id="10" name="Rectangle 9"/>
            <p:cNvSpPr/>
            <p:nvPr/>
          </p:nvSpPr>
          <p:spPr>
            <a:xfrm>
              <a:off x="720758" y="1384472"/>
              <a:ext cx="7823581" cy="9725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97410" y="1601868"/>
              <a:ext cx="29293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Global name service</a:t>
              </a:r>
              <a:endParaRPr lang="en-US" sz="28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4818" y="2555203"/>
            <a:ext cx="3698123" cy="2480196"/>
            <a:chOff x="1039009" y="2452225"/>
            <a:chExt cx="3698123" cy="2480196"/>
          </a:xfrm>
        </p:grpSpPr>
        <p:sp>
          <p:nvSpPr>
            <p:cNvPr id="34" name="TextBox 33"/>
            <p:cNvSpPr txBox="1"/>
            <p:nvPr/>
          </p:nvSpPr>
          <p:spPr>
            <a:xfrm>
              <a:off x="1039009" y="2452225"/>
              <a:ext cx="2155483" cy="4001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Name certification</a:t>
              </a:r>
              <a:endParaRPr lang="en-US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39009" y="2973957"/>
              <a:ext cx="369812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Name resolution: Auspice, </a:t>
              </a:r>
              <a:r>
                <a:rPr 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DMap</a:t>
              </a:r>
              <a:endPara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39009" y="4010579"/>
              <a:ext cx="280076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595959"/>
                  </a:solidFill>
                </a:rPr>
                <a:t>Context &amp; M2M services</a:t>
              </a:r>
              <a:endParaRPr lang="en-US" sz="2000" b="1" dirty="0">
                <a:solidFill>
                  <a:srgbClr val="595959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39009" y="4532311"/>
              <a:ext cx="2041645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595959"/>
                  </a:solidFill>
                </a:rPr>
                <a:t>Service migration</a:t>
              </a:r>
              <a:endParaRPr lang="en-US" sz="2000" b="1" dirty="0">
                <a:solidFill>
                  <a:srgbClr val="595959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39009" y="3495689"/>
              <a:ext cx="3096245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595959"/>
                  </a:solidFill>
                </a:rPr>
                <a:t>Content storage &amp; retrieval</a:t>
              </a:r>
              <a:endParaRPr lang="en-US" sz="2000" b="1" dirty="0">
                <a:solidFill>
                  <a:srgbClr val="595959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80967" y="2555203"/>
            <a:ext cx="4283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/>
                <a:cs typeface="Courier New"/>
              </a:rPr>
              <a:t>human_readable</a:t>
            </a:r>
            <a:r>
              <a:rPr lang="en-US" sz="2000" dirty="0" err="1">
                <a:latin typeface="Courier New"/>
                <a:cs typeface="Courier New"/>
              </a:rPr>
              <a:t>_</a:t>
            </a:r>
            <a:r>
              <a:rPr lang="en-US" sz="2000" dirty="0" err="1" smtClean="0">
                <a:latin typeface="Courier New"/>
                <a:cs typeface="Courier New"/>
              </a:rPr>
              <a:t>name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  <a:sym typeface="Wingdings"/>
              </a:rPr>
              <a:t> GUID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4019" y="3107713"/>
            <a:ext cx="380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“Darleen Fisher’s phone” </a:t>
            </a:r>
            <a:r>
              <a:rPr lang="en-US" dirty="0" smtClean="0">
                <a:sym typeface="Wingdings"/>
              </a:rPr>
              <a:t> 1A348F76</a:t>
            </a:r>
            <a:endParaRPr lang="en-US" dirty="0"/>
          </a:p>
        </p:txBody>
      </p:sp>
      <p:grpSp>
        <p:nvGrpSpPr>
          <p:cNvPr id="16385" name="Group 16384"/>
          <p:cNvGrpSpPr/>
          <p:nvPr/>
        </p:nvGrpSpPr>
        <p:grpSpPr>
          <a:xfrm>
            <a:off x="4301718" y="4122715"/>
            <a:ext cx="4432239" cy="1091273"/>
            <a:chOff x="4496211" y="3611405"/>
            <a:chExt cx="4432239" cy="1091273"/>
          </a:xfrm>
        </p:grpSpPr>
        <p:sp>
          <p:nvSpPr>
            <p:cNvPr id="7" name="Rectangular Callout 6"/>
            <p:cNvSpPr/>
            <p:nvPr/>
          </p:nvSpPr>
          <p:spPr>
            <a:xfrm>
              <a:off x="4496211" y="3611405"/>
              <a:ext cx="4432239" cy="913704"/>
            </a:xfrm>
            <a:prstGeom prst="wedgeRectCallout">
              <a:avLst>
                <a:gd name="adj1" fmla="val 37784"/>
                <a:gd name="adj2" fmla="val -123822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84" name="TextBox 16383"/>
            <p:cNvSpPr txBox="1"/>
            <p:nvPr/>
          </p:nvSpPr>
          <p:spPr>
            <a:xfrm>
              <a:off x="4587736" y="3687015"/>
              <a:ext cx="43063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self-certifying GUID = hash(public-key) permits bilateral authentication</a:t>
              </a:r>
            </a:p>
            <a:p>
              <a:endParaRPr lang="en-US" sz="2000" dirty="0"/>
            </a:p>
          </p:txBody>
        </p:sp>
      </p:grpSp>
      <p:sp>
        <p:nvSpPr>
          <p:cNvPr id="16386" name="TextBox 16385"/>
          <p:cNvSpPr txBox="1"/>
          <p:nvPr/>
        </p:nvSpPr>
        <p:spPr>
          <a:xfrm>
            <a:off x="1023022" y="5548376"/>
            <a:ext cx="744067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GUID flexibly identifies principals: </a:t>
            </a:r>
          </a:p>
          <a:p>
            <a:pPr algn="ctr"/>
            <a:r>
              <a:rPr lang="en-US" sz="2400" b="1" dirty="0" smtClean="0"/>
              <a:t>interface, device, person, group, service, network, etc.</a:t>
            </a:r>
            <a:endParaRPr lang="en-US" sz="2400" b="1" dirty="0"/>
          </a:p>
        </p:txBody>
      </p:sp>
      <p:sp>
        <p:nvSpPr>
          <p:cNvPr id="16388" name="Slide Number Placeholder 163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0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38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Arrow Connector 102"/>
          <p:cNvCxnSpPr/>
          <p:nvPr/>
        </p:nvCxnSpPr>
        <p:spPr>
          <a:xfrm>
            <a:off x="7322145" y="5363894"/>
            <a:ext cx="87976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00643" y="5363894"/>
            <a:ext cx="27984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rame 4"/>
          <p:cNvSpPr/>
          <p:nvPr/>
        </p:nvSpPr>
        <p:spPr>
          <a:xfrm>
            <a:off x="527638" y="2692159"/>
            <a:ext cx="721584" cy="2274455"/>
          </a:xfrm>
          <a:prstGeom prst="frame">
            <a:avLst>
              <a:gd name="adj1" fmla="val 6233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308768" y="2692165"/>
            <a:ext cx="623454" cy="2274455"/>
          </a:xfrm>
          <a:prstGeom prst="frame">
            <a:avLst>
              <a:gd name="adj1" fmla="val 6233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7449140" y="2692188"/>
            <a:ext cx="879763" cy="2274455"/>
          </a:xfrm>
          <a:prstGeom prst="frame">
            <a:avLst>
              <a:gd name="adj1" fmla="val 6233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8867" y="2819161"/>
            <a:ext cx="484852" cy="1142990"/>
          </a:xfrm>
          <a:prstGeom prst="rect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514735" y="2692165"/>
            <a:ext cx="700772" cy="2274455"/>
          </a:xfrm>
          <a:prstGeom prst="frame">
            <a:avLst>
              <a:gd name="adj1" fmla="val 6233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8643" y="2819167"/>
            <a:ext cx="475635" cy="542637"/>
          </a:xfrm>
          <a:prstGeom prst="rect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ame 10"/>
          <p:cNvSpPr/>
          <p:nvPr/>
        </p:nvSpPr>
        <p:spPr>
          <a:xfrm>
            <a:off x="5127360" y="2669082"/>
            <a:ext cx="579519" cy="2274455"/>
          </a:xfrm>
          <a:prstGeom prst="frame">
            <a:avLst>
              <a:gd name="adj1" fmla="val 6233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2588458" y="2692165"/>
            <a:ext cx="737617" cy="2274455"/>
          </a:xfrm>
          <a:prstGeom prst="frame">
            <a:avLst>
              <a:gd name="adj1" fmla="val 6233"/>
            </a:avLst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38550" y="2819167"/>
            <a:ext cx="443207" cy="819712"/>
          </a:xfrm>
          <a:prstGeom prst="rect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89582" y="2807622"/>
            <a:ext cx="450280" cy="923620"/>
          </a:xfrm>
          <a:prstGeom prst="rect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211631" y="2807622"/>
            <a:ext cx="392492" cy="542637"/>
          </a:xfrm>
          <a:prstGeom prst="rect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589994" y="2842251"/>
            <a:ext cx="609591" cy="542637"/>
          </a:xfrm>
          <a:prstGeom prst="rect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424217" y="4631787"/>
            <a:ext cx="415645" cy="242480"/>
          </a:xfrm>
          <a:prstGeom prst="rect">
            <a:avLst/>
          </a:prstGeom>
          <a:pattFill prst="wave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15143" y="4112236"/>
            <a:ext cx="502226" cy="3348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589994" y="3638879"/>
            <a:ext cx="609591" cy="1235387"/>
          </a:xfrm>
          <a:prstGeom prst="rect">
            <a:avLst/>
          </a:prstGeom>
          <a:pattFill prst="wave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727004" y="4631787"/>
            <a:ext cx="443208" cy="215912"/>
          </a:xfrm>
          <a:prstGeom prst="rect">
            <a:avLst/>
          </a:prstGeom>
          <a:pattFill prst="wave">
            <a:fgClr>
              <a:prstClr val="black"/>
            </a:fgClr>
            <a:bgClr>
              <a:prstClr val="white"/>
            </a:bgClr>
          </a:patt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702621" y="4100690"/>
            <a:ext cx="502226" cy="31980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31493" y="4105315"/>
            <a:ext cx="502226" cy="3348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389582" y="4114538"/>
            <a:ext cx="450280" cy="31980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122227" y="1375985"/>
            <a:ext cx="265582" cy="277091"/>
          </a:xfrm>
          <a:prstGeom prst="ellipse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867574" y="1375985"/>
            <a:ext cx="265582" cy="277091"/>
          </a:xfrm>
          <a:prstGeom prst="ellipse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2875712" y="1375985"/>
            <a:ext cx="265582" cy="277091"/>
          </a:xfrm>
          <a:prstGeom prst="ellipse">
            <a:avLst/>
          </a:prstGeom>
          <a:pattFill prst="pct10">
            <a:fgClr>
              <a:prstClr val="black"/>
            </a:fgClr>
            <a:bgClr>
              <a:prstClr val="white"/>
            </a:bgClr>
          </a:patt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297222" y="5744746"/>
            <a:ext cx="265582" cy="277091"/>
          </a:xfrm>
          <a:prstGeom prst="ellipse">
            <a:avLst/>
          </a:prstGeom>
          <a:pattFill prst="wave">
            <a:fgClr>
              <a:prstClr val="black"/>
            </a:fgClr>
            <a:bgClr>
              <a:prstClr val="white"/>
            </a:bgClr>
          </a:patt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5569441" y="5744746"/>
            <a:ext cx="265582" cy="277091"/>
          </a:xfrm>
          <a:prstGeom prst="ellipse">
            <a:avLst/>
          </a:prstGeom>
          <a:pattFill prst="wave">
            <a:fgClr>
              <a:prstClr val="black"/>
            </a:fgClr>
            <a:bgClr>
              <a:prstClr val="white"/>
            </a:bgClr>
          </a:patt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682354" y="5744746"/>
            <a:ext cx="265582" cy="277091"/>
          </a:xfrm>
          <a:prstGeom prst="ellipse">
            <a:avLst/>
          </a:prstGeom>
          <a:pattFill prst="wave">
            <a:fgClr>
              <a:prstClr val="black"/>
            </a:fgClr>
            <a:bgClr>
              <a:prstClr val="white"/>
            </a:bgClr>
          </a:patt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937494" y="1318260"/>
            <a:ext cx="4424137" cy="369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155149" y="5687021"/>
            <a:ext cx="3917441" cy="3787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Arrow Connector 40"/>
          <p:cNvCxnSpPr>
            <a:stCxn id="8" idx="3"/>
            <a:endCxn id="10" idx="1"/>
          </p:cNvCxnSpPr>
          <p:nvPr/>
        </p:nvCxnSpPr>
        <p:spPr>
          <a:xfrm flipV="1">
            <a:off x="1133719" y="3090486"/>
            <a:ext cx="484924" cy="300170"/>
          </a:xfrm>
          <a:prstGeom prst="straightConnector1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3"/>
            <a:endCxn id="13" idx="1"/>
          </p:cNvCxnSpPr>
          <p:nvPr/>
        </p:nvCxnSpPr>
        <p:spPr>
          <a:xfrm>
            <a:off x="2094278" y="3090486"/>
            <a:ext cx="644272" cy="138537"/>
          </a:xfrm>
          <a:prstGeom prst="straightConnector1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3" idx="3"/>
            <a:endCxn id="17" idx="1"/>
          </p:cNvCxnSpPr>
          <p:nvPr/>
        </p:nvCxnSpPr>
        <p:spPr>
          <a:xfrm>
            <a:off x="3181757" y="3229023"/>
            <a:ext cx="1207825" cy="40409"/>
          </a:xfrm>
          <a:prstGeom prst="straightConnector1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7" idx="3"/>
            <a:endCxn id="18" idx="1"/>
          </p:cNvCxnSpPr>
          <p:nvPr/>
        </p:nvCxnSpPr>
        <p:spPr>
          <a:xfrm flipV="1">
            <a:off x="4839862" y="3078941"/>
            <a:ext cx="371769" cy="190491"/>
          </a:xfrm>
          <a:prstGeom prst="straightConnector1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8" idx="3"/>
            <a:endCxn id="19" idx="1"/>
          </p:cNvCxnSpPr>
          <p:nvPr/>
        </p:nvCxnSpPr>
        <p:spPr>
          <a:xfrm>
            <a:off x="5604123" y="3078941"/>
            <a:ext cx="1985871" cy="34629"/>
          </a:xfrm>
          <a:prstGeom prst="straightConnector1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6"/>
            <a:endCxn id="34" idx="2"/>
          </p:cNvCxnSpPr>
          <p:nvPr/>
        </p:nvCxnSpPr>
        <p:spPr>
          <a:xfrm>
            <a:off x="1387809" y="1514531"/>
            <a:ext cx="1487903" cy="0"/>
          </a:xfrm>
          <a:prstGeom prst="straightConnector1">
            <a:avLst/>
          </a:prstGeom>
          <a:ln w="9525" cmpd="sng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4" idx="6"/>
            <a:endCxn id="33" idx="2"/>
          </p:cNvCxnSpPr>
          <p:nvPr/>
        </p:nvCxnSpPr>
        <p:spPr>
          <a:xfrm>
            <a:off x="3141294" y="1514531"/>
            <a:ext cx="1726280" cy="0"/>
          </a:xfrm>
          <a:prstGeom prst="straightConnector1">
            <a:avLst/>
          </a:prstGeom>
          <a:ln w="9525" cmpd="sng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6" idx="6"/>
            <a:endCxn id="37" idx="2"/>
          </p:cNvCxnSpPr>
          <p:nvPr/>
        </p:nvCxnSpPr>
        <p:spPr>
          <a:xfrm>
            <a:off x="5835023" y="5883292"/>
            <a:ext cx="1847331" cy="0"/>
          </a:xfrm>
          <a:prstGeom prst="straightConnector1">
            <a:avLst/>
          </a:prstGeom>
          <a:ln w="9525" cmpd="sng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5" idx="6"/>
            <a:endCxn id="36" idx="2"/>
          </p:cNvCxnSpPr>
          <p:nvPr/>
        </p:nvCxnSpPr>
        <p:spPr>
          <a:xfrm>
            <a:off x="4562804" y="5883292"/>
            <a:ext cx="1006637" cy="0"/>
          </a:xfrm>
          <a:prstGeom prst="straightConnector1">
            <a:avLst/>
          </a:prstGeom>
          <a:ln w="9525" cmpd="sng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377553" y="2476142"/>
            <a:ext cx="8106888" cy="1596791"/>
          </a:xfrm>
          <a:custGeom>
            <a:avLst/>
            <a:gdLst>
              <a:gd name="connsiteX0" fmla="*/ 82118 w 8372748"/>
              <a:gd name="connsiteY0" fmla="*/ 216009 h 1596791"/>
              <a:gd name="connsiteX1" fmla="*/ 82118 w 8372748"/>
              <a:gd name="connsiteY1" fmla="*/ 562373 h 1596791"/>
              <a:gd name="connsiteX2" fmla="*/ 93663 w 8372748"/>
              <a:gd name="connsiteY2" fmla="*/ 1255100 h 1596791"/>
              <a:gd name="connsiteX3" fmla="*/ 93663 w 8372748"/>
              <a:gd name="connsiteY3" fmla="*/ 1520645 h 1596791"/>
              <a:gd name="connsiteX4" fmla="*/ 740208 w 8372748"/>
              <a:gd name="connsiteY4" fmla="*/ 1555282 h 1596791"/>
              <a:gd name="connsiteX5" fmla="*/ 1005754 w 8372748"/>
              <a:gd name="connsiteY5" fmla="*/ 1555282 h 1596791"/>
              <a:gd name="connsiteX6" fmla="*/ 1075027 w 8372748"/>
              <a:gd name="connsiteY6" fmla="*/ 1012645 h 1596791"/>
              <a:gd name="connsiteX7" fmla="*/ 1744663 w 8372748"/>
              <a:gd name="connsiteY7" fmla="*/ 989555 h 1596791"/>
              <a:gd name="connsiteX8" fmla="*/ 2171845 w 8372748"/>
              <a:gd name="connsiteY8" fmla="*/ 1081918 h 1596791"/>
              <a:gd name="connsiteX9" fmla="*/ 2379663 w 8372748"/>
              <a:gd name="connsiteY9" fmla="*/ 1232009 h 1596791"/>
              <a:gd name="connsiteX10" fmla="*/ 3418754 w 8372748"/>
              <a:gd name="connsiteY10" fmla="*/ 1255100 h 1596791"/>
              <a:gd name="connsiteX11" fmla="*/ 4203845 w 8372748"/>
              <a:gd name="connsiteY11" fmla="*/ 1335918 h 1596791"/>
              <a:gd name="connsiteX12" fmla="*/ 4746481 w 8372748"/>
              <a:gd name="connsiteY12" fmla="*/ 1324373 h 1596791"/>
              <a:gd name="connsiteX13" fmla="*/ 4942754 w 8372748"/>
              <a:gd name="connsiteY13" fmla="*/ 966464 h 1596791"/>
              <a:gd name="connsiteX14" fmla="*/ 6663027 w 8372748"/>
              <a:gd name="connsiteY14" fmla="*/ 954918 h 1596791"/>
              <a:gd name="connsiteX15" fmla="*/ 8129299 w 8372748"/>
              <a:gd name="connsiteY15" fmla="*/ 978009 h 1596791"/>
              <a:gd name="connsiteX16" fmla="*/ 8025390 w 8372748"/>
              <a:gd name="connsiteY16" fmla="*/ 89009 h 1596791"/>
              <a:gd name="connsiteX17" fmla="*/ 4792663 w 8372748"/>
              <a:gd name="connsiteY17" fmla="*/ 31282 h 1596791"/>
              <a:gd name="connsiteX18" fmla="*/ 2668299 w 8372748"/>
              <a:gd name="connsiteY18" fmla="*/ 42827 h 1596791"/>
              <a:gd name="connsiteX19" fmla="*/ 232208 w 8372748"/>
              <a:gd name="connsiteY19" fmla="*/ 31282 h 1596791"/>
              <a:gd name="connsiteX20" fmla="*/ 82118 w 8372748"/>
              <a:gd name="connsiteY20" fmla="*/ 216009 h 159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372748" h="1596791">
                <a:moveTo>
                  <a:pt x="82118" y="216009"/>
                </a:moveTo>
                <a:cubicBezTo>
                  <a:pt x="57103" y="304524"/>
                  <a:pt x="80194" y="389191"/>
                  <a:pt x="82118" y="562373"/>
                </a:cubicBezTo>
                <a:cubicBezTo>
                  <a:pt x="84042" y="735555"/>
                  <a:pt x="91739" y="1095388"/>
                  <a:pt x="93663" y="1255100"/>
                </a:cubicBezTo>
                <a:cubicBezTo>
                  <a:pt x="95587" y="1414812"/>
                  <a:pt x="-14094" y="1470615"/>
                  <a:pt x="93663" y="1520645"/>
                </a:cubicBezTo>
                <a:cubicBezTo>
                  <a:pt x="201420" y="1570675"/>
                  <a:pt x="588193" y="1549509"/>
                  <a:pt x="740208" y="1555282"/>
                </a:cubicBezTo>
                <a:cubicBezTo>
                  <a:pt x="892223" y="1561055"/>
                  <a:pt x="949951" y="1645721"/>
                  <a:pt x="1005754" y="1555282"/>
                </a:cubicBezTo>
                <a:cubicBezTo>
                  <a:pt x="1061557" y="1464843"/>
                  <a:pt x="951876" y="1106933"/>
                  <a:pt x="1075027" y="1012645"/>
                </a:cubicBezTo>
                <a:cubicBezTo>
                  <a:pt x="1198178" y="918357"/>
                  <a:pt x="1561860" y="978010"/>
                  <a:pt x="1744663" y="989555"/>
                </a:cubicBezTo>
                <a:cubicBezTo>
                  <a:pt x="1927466" y="1001100"/>
                  <a:pt x="2066012" y="1041509"/>
                  <a:pt x="2171845" y="1081918"/>
                </a:cubicBezTo>
                <a:cubicBezTo>
                  <a:pt x="2277678" y="1122327"/>
                  <a:pt x="2171845" y="1203145"/>
                  <a:pt x="2379663" y="1232009"/>
                </a:cubicBezTo>
                <a:cubicBezTo>
                  <a:pt x="2587481" y="1260873"/>
                  <a:pt x="3114724" y="1237782"/>
                  <a:pt x="3418754" y="1255100"/>
                </a:cubicBezTo>
                <a:cubicBezTo>
                  <a:pt x="3722784" y="1272418"/>
                  <a:pt x="3982557" y="1324373"/>
                  <a:pt x="4203845" y="1335918"/>
                </a:cubicBezTo>
                <a:cubicBezTo>
                  <a:pt x="4425133" y="1347463"/>
                  <a:pt x="4623330" y="1385949"/>
                  <a:pt x="4746481" y="1324373"/>
                </a:cubicBezTo>
                <a:cubicBezTo>
                  <a:pt x="4869632" y="1262797"/>
                  <a:pt x="4623330" y="1028040"/>
                  <a:pt x="4942754" y="966464"/>
                </a:cubicBezTo>
                <a:cubicBezTo>
                  <a:pt x="5262178" y="904888"/>
                  <a:pt x="6131936" y="952994"/>
                  <a:pt x="6663027" y="954918"/>
                </a:cubicBezTo>
                <a:cubicBezTo>
                  <a:pt x="7194118" y="956842"/>
                  <a:pt x="7902239" y="1122327"/>
                  <a:pt x="8129299" y="978009"/>
                </a:cubicBezTo>
                <a:cubicBezTo>
                  <a:pt x="8356360" y="833691"/>
                  <a:pt x="8581496" y="246797"/>
                  <a:pt x="8025390" y="89009"/>
                </a:cubicBezTo>
                <a:cubicBezTo>
                  <a:pt x="7469284" y="-68779"/>
                  <a:pt x="4792663" y="31282"/>
                  <a:pt x="4792663" y="31282"/>
                </a:cubicBezTo>
                <a:lnTo>
                  <a:pt x="2668299" y="42827"/>
                </a:lnTo>
                <a:cubicBezTo>
                  <a:pt x="1908223" y="42827"/>
                  <a:pt x="663238" y="494"/>
                  <a:pt x="232208" y="31282"/>
                </a:cubicBezTo>
                <a:cubicBezTo>
                  <a:pt x="-198822" y="62070"/>
                  <a:pt x="107133" y="127494"/>
                  <a:pt x="82118" y="216009"/>
                </a:cubicBezTo>
                <a:close/>
              </a:path>
            </a:pathLst>
          </a:custGeom>
          <a:noFill/>
          <a:ln w="635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Freeform 76"/>
          <p:cNvSpPr/>
          <p:nvPr/>
        </p:nvSpPr>
        <p:spPr>
          <a:xfrm>
            <a:off x="2464352" y="3547983"/>
            <a:ext cx="6043178" cy="1610209"/>
          </a:xfrm>
          <a:custGeom>
            <a:avLst/>
            <a:gdLst>
              <a:gd name="connsiteX0" fmla="*/ 20234 w 6043178"/>
              <a:gd name="connsiteY0" fmla="*/ 1395532 h 1610209"/>
              <a:gd name="connsiteX1" fmla="*/ 20234 w 6043178"/>
              <a:gd name="connsiteY1" fmla="*/ 1141532 h 1610209"/>
              <a:gd name="connsiteX2" fmla="*/ 239597 w 6043178"/>
              <a:gd name="connsiteY2" fmla="*/ 979895 h 1610209"/>
              <a:gd name="connsiteX3" fmla="*/ 724506 w 6043178"/>
              <a:gd name="connsiteY3" fmla="*/ 979895 h 1610209"/>
              <a:gd name="connsiteX4" fmla="*/ 1267143 w 6043178"/>
              <a:gd name="connsiteY4" fmla="*/ 1026077 h 1610209"/>
              <a:gd name="connsiteX5" fmla="*/ 2514052 w 6043178"/>
              <a:gd name="connsiteY5" fmla="*/ 1014532 h 1610209"/>
              <a:gd name="connsiteX6" fmla="*/ 2629506 w 6043178"/>
              <a:gd name="connsiteY6" fmla="*/ 1487895 h 1610209"/>
              <a:gd name="connsiteX7" fmla="*/ 3264506 w 6043178"/>
              <a:gd name="connsiteY7" fmla="*/ 1510986 h 1610209"/>
              <a:gd name="connsiteX8" fmla="*/ 3610870 w 6043178"/>
              <a:gd name="connsiteY8" fmla="*/ 1522532 h 1610209"/>
              <a:gd name="connsiteX9" fmla="*/ 4141961 w 6043178"/>
              <a:gd name="connsiteY9" fmla="*/ 1522532 h 1610209"/>
              <a:gd name="connsiteX10" fmla="*/ 4719234 w 6043178"/>
              <a:gd name="connsiteY10" fmla="*/ 1464804 h 1610209"/>
              <a:gd name="connsiteX11" fmla="*/ 4800052 w 6043178"/>
              <a:gd name="connsiteY11" fmla="*/ 1153077 h 1610209"/>
              <a:gd name="connsiteX12" fmla="*/ 4834688 w 6043178"/>
              <a:gd name="connsiteY12" fmla="*/ 714350 h 1610209"/>
              <a:gd name="connsiteX13" fmla="*/ 4869325 w 6043178"/>
              <a:gd name="connsiteY13" fmla="*/ 344895 h 1610209"/>
              <a:gd name="connsiteX14" fmla="*/ 4915506 w 6043178"/>
              <a:gd name="connsiteY14" fmla="*/ 44714 h 1610209"/>
              <a:gd name="connsiteX15" fmla="*/ 5388870 w 6043178"/>
              <a:gd name="connsiteY15" fmla="*/ 21623 h 1610209"/>
              <a:gd name="connsiteX16" fmla="*/ 5943052 w 6043178"/>
              <a:gd name="connsiteY16" fmla="*/ 44714 h 1610209"/>
              <a:gd name="connsiteX17" fmla="*/ 6000779 w 6043178"/>
              <a:gd name="connsiteY17" fmla="*/ 529623 h 1610209"/>
              <a:gd name="connsiteX18" fmla="*/ 6000779 w 6043178"/>
              <a:gd name="connsiteY18" fmla="*/ 875986 h 1610209"/>
              <a:gd name="connsiteX19" fmla="*/ 5977688 w 6043178"/>
              <a:gd name="connsiteY19" fmla="*/ 1499441 h 1610209"/>
              <a:gd name="connsiteX20" fmla="*/ 5192597 w 6043178"/>
              <a:gd name="connsiteY20" fmla="*/ 1591804 h 1610209"/>
              <a:gd name="connsiteX21" fmla="*/ 2294688 w 6043178"/>
              <a:gd name="connsiteY21" fmla="*/ 1603350 h 1610209"/>
              <a:gd name="connsiteX22" fmla="*/ 1047779 w 6043178"/>
              <a:gd name="connsiteY22" fmla="*/ 1510986 h 1610209"/>
              <a:gd name="connsiteX23" fmla="*/ 112597 w 6043178"/>
              <a:gd name="connsiteY23" fmla="*/ 1510986 h 1610209"/>
              <a:gd name="connsiteX24" fmla="*/ 20234 w 6043178"/>
              <a:gd name="connsiteY24" fmla="*/ 1395532 h 161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43178" h="1610209">
                <a:moveTo>
                  <a:pt x="20234" y="1395532"/>
                </a:moveTo>
                <a:cubicBezTo>
                  <a:pt x="4840" y="1333957"/>
                  <a:pt x="-16326" y="1210805"/>
                  <a:pt x="20234" y="1141532"/>
                </a:cubicBezTo>
                <a:cubicBezTo>
                  <a:pt x="56794" y="1072259"/>
                  <a:pt x="122218" y="1006834"/>
                  <a:pt x="239597" y="979895"/>
                </a:cubicBezTo>
                <a:cubicBezTo>
                  <a:pt x="356976" y="952955"/>
                  <a:pt x="553248" y="972198"/>
                  <a:pt x="724506" y="979895"/>
                </a:cubicBezTo>
                <a:cubicBezTo>
                  <a:pt x="895764" y="987592"/>
                  <a:pt x="968885" y="1020304"/>
                  <a:pt x="1267143" y="1026077"/>
                </a:cubicBezTo>
                <a:cubicBezTo>
                  <a:pt x="1565401" y="1031850"/>
                  <a:pt x="2286992" y="937562"/>
                  <a:pt x="2514052" y="1014532"/>
                </a:cubicBezTo>
                <a:cubicBezTo>
                  <a:pt x="2741112" y="1091502"/>
                  <a:pt x="2504430" y="1405153"/>
                  <a:pt x="2629506" y="1487895"/>
                </a:cubicBezTo>
                <a:cubicBezTo>
                  <a:pt x="2754582" y="1570637"/>
                  <a:pt x="3264506" y="1510986"/>
                  <a:pt x="3264506" y="1510986"/>
                </a:cubicBezTo>
                <a:cubicBezTo>
                  <a:pt x="3428067" y="1516759"/>
                  <a:pt x="3464628" y="1520608"/>
                  <a:pt x="3610870" y="1522532"/>
                </a:cubicBezTo>
                <a:cubicBezTo>
                  <a:pt x="3757112" y="1524456"/>
                  <a:pt x="3957234" y="1532153"/>
                  <a:pt x="4141961" y="1522532"/>
                </a:cubicBezTo>
                <a:cubicBezTo>
                  <a:pt x="4326688" y="1512911"/>
                  <a:pt x="4609552" y="1526380"/>
                  <a:pt x="4719234" y="1464804"/>
                </a:cubicBezTo>
                <a:cubicBezTo>
                  <a:pt x="4828916" y="1403228"/>
                  <a:pt x="4780810" y="1278153"/>
                  <a:pt x="4800052" y="1153077"/>
                </a:cubicBezTo>
                <a:cubicBezTo>
                  <a:pt x="4819294" y="1028001"/>
                  <a:pt x="4823143" y="849047"/>
                  <a:pt x="4834688" y="714350"/>
                </a:cubicBezTo>
                <a:cubicBezTo>
                  <a:pt x="4846234" y="579653"/>
                  <a:pt x="4855855" y="456501"/>
                  <a:pt x="4869325" y="344895"/>
                </a:cubicBezTo>
                <a:cubicBezTo>
                  <a:pt x="4882795" y="233289"/>
                  <a:pt x="4828915" y="98593"/>
                  <a:pt x="4915506" y="44714"/>
                </a:cubicBezTo>
                <a:cubicBezTo>
                  <a:pt x="5002097" y="-9165"/>
                  <a:pt x="5217612" y="21623"/>
                  <a:pt x="5388870" y="21623"/>
                </a:cubicBezTo>
                <a:cubicBezTo>
                  <a:pt x="5560128" y="21623"/>
                  <a:pt x="5841067" y="-39953"/>
                  <a:pt x="5943052" y="44714"/>
                </a:cubicBezTo>
                <a:cubicBezTo>
                  <a:pt x="6045037" y="129381"/>
                  <a:pt x="5991158" y="391078"/>
                  <a:pt x="6000779" y="529623"/>
                </a:cubicBezTo>
                <a:cubicBezTo>
                  <a:pt x="6010400" y="668168"/>
                  <a:pt x="6004627" y="714350"/>
                  <a:pt x="6000779" y="875986"/>
                </a:cubicBezTo>
                <a:cubicBezTo>
                  <a:pt x="5996931" y="1037622"/>
                  <a:pt x="6112385" y="1380138"/>
                  <a:pt x="5977688" y="1499441"/>
                </a:cubicBezTo>
                <a:cubicBezTo>
                  <a:pt x="5842991" y="1618744"/>
                  <a:pt x="5806430" y="1574486"/>
                  <a:pt x="5192597" y="1591804"/>
                </a:cubicBezTo>
                <a:cubicBezTo>
                  <a:pt x="4578764" y="1609122"/>
                  <a:pt x="2985491" y="1616820"/>
                  <a:pt x="2294688" y="1603350"/>
                </a:cubicBezTo>
                <a:cubicBezTo>
                  <a:pt x="1603885" y="1589880"/>
                  <a:pt x="1411461" y="1526380"/>
                  <a:pt x="1047779" y="1510986"/>
                </a:cubicBezTo>
                <a:cubicBezTo>
                  <a:pt x="684097" y="1495592"/>
                  <a:pt x="283855" y="1532153"/>
                  <a:pt x="112597" y="1510986"/>
                </a:cubicBezTo>
                <a:cubicBezTo>
                  <a:pt x="-58661" y="1489819"/>
                  <a:pt x="35628" y="1457107"/>
                  <a:pt x="20234" y="1395532"/>
                </a:cubicBezTo>
                <a:close/>
              </a:path>
            </a:pathLst>
          </a:custGeom>
          <a:noFill/>
          <a:ln w="635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73404" y="39621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604420" y="1364440"/>
            <a:ext cx="55736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Paxos</a:t>
            </a:r>
            <a:endParaRPr lang="en-US" sz="12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1596241" y="1364454"/>
            <a:ext cx="55736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Paxos</a:t>
            </a:r>
            <a:endParaRPr lang="en-US" sz="12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6343007" y="5719458"/>
            <a:ext cx="55736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Paxos</a:t>
            </a:r>
            <a:endParaRPr lang="en-US" sz="12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4800896" y="5719458"/>
            <a:ext cx="55736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Paxos</a:t>
            </a:r>
            <a:endParaRPr lang="en-US" sz="1200" b="1" dirty="0"/>
          </a:p>
        </p:txBody>
      </p:sp>
      <p:cxnSp>
        <p:nvCxnSpPr>
          <p:cNvPr id="85" name="Straight Arrow Connector 84"/>
          <p:cNvCxnSpPr>
            <a:endCxn id="75" idx="18"/>
          </p:cNvCxnSpPr>
          <p:nvPr/>
        </p:nvCxnSpPr>
        <p:spPr>
          <a:xfrm flipH="1">
            <a:off x="2961125" y="1687722"/>
            <a:ext cx="3038" cy="831247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986272" y="2753938"/>
            <a:ext cx="1197311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Sequential consistency</a:t>
            </a:r>
          </a:p>
        </p:txBody>
      </p:sp>
      <p:cxnSp>
        <p:nvCxnSpPr>
          <p:cNvPr id="88" name="Straight Arrow Connector 87"/>
          <p:cNvCxnSpPr>
            <a:stCxn id="25" idx="3"/>
            <a:endCxn id="20" idx="1"/>
          </p:cNvCxnSpPr>
          <p:nvPr/>
        </p:nvCxnSpPr>
        <p:spPr>
          <a:xfrm>
            <a:off x="3170212" y="4739743"/>
            <a:ext cx="1254005" cy="13284"/>
          </a:xfrm>
          <a:prstGeom prst="straightConnector1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0" idx="3"/>
            <a:endCxn id="22" idx="1"/>
          </p:cNvCxnSpPr>
          <p:nvPr/>
        </p:nvCxnSpPr>
        <p:spPr>
          <a:xfrm flipV="1">
            <a:off x="4839862" y="4256573"/>
            <a:ext cx="2750132" cy="496454"/>
          </a:xfrm>
          <a:prstGeom prst="straightConnector1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rot="20972138">
            <a:off x="5777251" y="4258450"/>
            <a:ext cx="146405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Lineariazability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33549" y="1748947"/>
            <a:ext cx="22445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"/>
                <a:cs typeface="Courier"/>
              </a:rPr>
              <a:t>c</a:t>
            </a:r>
            <a:r>
              <a:rPr lang="en-US" sz="1400" b="1" dirty="0" smtClean="0">
                <a:latin typeface="Courier"/>
                <a:cs typeface="Courier"/>
              </a:rPr>
              <a:t>reate_replica(.)</a:t>
            </a:r>
          </a:p>
          <a:p>
            <a:r>
              <a:rPr lang="en-US" sz="1400" b="1" dirty="0">
                <a:latin typeface="Courier"/>
                <a:cs typeface="Courier"/>
              </a:rPr>
              <a:t>s</a:t>
            </a:r>
            <a:r>
              <a:rPr lang="en-US" sz="1400" b="1" dirty="0" smtClean="0">
                <a:latin typeface="Courier"/>
                <a:cs typeface="Courier"/>
              </a:rPr>
              <a:t>hutdown_replica(.)</a:t>
            </a:r>
          </a:p>
          <a:p>
            <a:r>
              <a:rPr lang="en-US" sz="1400" b="1" dirty="0">
                <a:latin typeface="Courier"/>
                <a:cs typeface="Courier"/>
              </a:rPr>
              <a:t>m</a:t>
            </a:r>
            <a:r>
              <a:rPr lang="en-US" sz="1400" b="1" dirty="0" smtClean="0">
                <a:latin typeface="Courier"/>
                <a:cs typeface="Courier"/>
              </a:rPr>
              <a:t>igrate_replica(.)</a:t>
            </a:r>
            <a:endParaRPr lang="en-US" sz="1400" b="1" dirty="0">
              <a:latin typeface="Courier"/>
              <a:cs typeface="Courier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75791" y="5158192"/>
            <a:ext cx="9778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America</a:t>
            </a:r>
            <a:endParaRPr lang="en-US" b="1" dirty="0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4151652" y="5363894"/>
            <a:ext cx="14282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452712" y="5158192"/>
            <a:ext cx="8673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Europe</a:t>
            </a:r>
            <a:endParaRPr lang="en-US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7464571" y="5158192"/>
            <a:ext cx="5872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Asia</a:t>
            </a:r>
            <a:endParaRPr lang="en-US" b="1" dirty="0"/>
          </a:p>
        </p:txBody>
      </p:sp>
      <p:cxnSp>
        <p:nvCxnSpPr>
          <p:cNvPr id="109" name="Straight Arrow Connector 108"/>
          <p:cNvCxnSpPr>
            <a:endCxn id="75" idx="17"/>
          </p:cNvCxnSpPr>
          <p:nvPr/>
        </p:nvCxnSpPr>
        <p:spPr>
          <a:xfrm flipH="1">
            <a:off x="5018034" y="1687722"/>
            <a:ext cx="1908" cy="81970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261217" y="2029830"/>
            <a:ext cx="169301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"/>
                <a:cs typeface="Courier"/>
              </a:rPr>
              <a:t>report_load(.)</a:t>
            </a:r>
            <a:endParaRPr lang="en-US" sz="1400" b="1" dirty="0"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Auspice service migration (in-progress)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92675" y="1304977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Replica controllers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261696" y="2177069"/>
            <a:ext cx="22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Service replicas (VMs)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39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Auspice implementation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mostly in Java (~22K lines of code)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 err="1" smtClean="0"/>
              <a:t>mysql</a:t>
            </a:r>
            <a:r>
              <a:rPr lang="en-US" dirty="0" smtClean="0"/>
              <a:t>, </a:t>
            </a:r>
            <a:r>
              <a:rPr lang="en-US" dirty="0" err="1" smtClean="0"/>
              <a:t>MongoDB</a:t>
            </a:r>
            <a:r>
              <a:rPr lang="en-US" dirty="0" smtClean="0"/>
              <a:t>, Cassandra, in-memory store</a:t>
            </a:r>
          </a:p>
          <a:p>
            <a:pPr lvl="1"/>
            <a:r>
              <a:rPr lang="en-US" dirty="0" smtClean="0"/>
              <a:t>HTTP API for request/responses</a:t>
            </a:r>
          </a:p>
          <a:p>
            <a:r>
              <a:rPr lang="en-US" dirty="0" smtClean="0"/>
              <a:t>Flexible keys and values</a:t>
            </a:r>
          </a:p>
          <a:p>
            <a:pPr lvl="1"/>
            <a:r>
              <a:rPr lang="en-US" dirty="0" smtClean="0"/>
              <a:t>[GUID, NA], [GUID, IP], [name, IP]</a:t>
            </a:r>
          </a:p>
          <a:p>
            <a:r>
              <a:rPr lang="en-US" dirty="0" smtClean="0"/>
              <a:t>Near-beta version deployed on eight geo-distributed Amazon EC2 locations</a:t>
            </a:r>
          </a:p>
          <a:p>
            <a:pPr lvl="1"/>
            <a:r>
              <a:rPr lang="en-US" dirty="0" smtClean="0"/>
              <a:t>Extensive evaluation on larger clusters and </a:t>
            </a:r>
            <a:r>
              <a:rPr lang="en-US" dirty="0" err="1" smtClean="0"/>
              <a:t>PlanetLab</a:t>
            </a:r>
            <a:r>
              <a:rPr lang="en-US" dirty="0" smtClean="0"/>
              <a:t> settings</a:t>
            </a:r>
          </a:p>
          <a:p>
            <a:r>
              <a:rPr lang="en-US" dirty="0" smtClean="0"/>
              <a:t>Mobile socket library for seamless mid-session client and server migration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 descr="Screen Shot 2013-03-10 at 11.26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7454"/>
            <a:ext cx="9144000" cy="501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8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Auspice vs. alternate 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 descr="Screen Shot 2013-03-10 at 11.18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51" y="1272207"/>
            <a:ext cx="7130432" cy="4960748"/>
          </a:xfrm>
          <a:prstGeom prst="rect">
            <a:avLst/>
          </a:prstGeom>
        </p:spPr>
      </p:pic>
      <p:pic>
        <p:nvPicPr>
          <p:cNvPr id="6" name="Picture 5" descr="Screen Shot 2013-03-10 at 11.20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02" y="1191105"/>
            <a:ext cx="6947381" cy="519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1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Auspice vs. commercial managed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 descr="Screen Shot 2013-03-10 at 11.2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8" y="1207244"/>
            <a:ext cx="8205860" cy="500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Architecture: Why logically centralized?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Indirection-based</a:t>
            </a:r>
          </a:p>
          <a:p>
            <a:r>
              <a:rPr lang="en-US" dirty="0" smtClean="0"/>
              <a:t>Logically centralized </a:t>
            </a:r>
          </a:p>
          <a:p>
            <a:r>
              <a:rPr lang="en-US" dirty="0" smtClean="0"/>
              <a:t>Network-layer</a:t>
            </a:r>
            <a:endParaRPr lang="en-US" dirty="0"/>
          </a:p>
        </p:txBody>
      </p:sp>
      <p:pic>
        <p:nvPicPr>
          <p:cNvPr id="7" name="Picture 6" descr="Screen Shot 2013-03-10 at 3.43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7454"/>
            <a:ext cx="9144000" cy="510904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scenario: </a:t>
            </a:r>
            <a:r>
              <a:rPr lang="en-US" dirty="0"/>
              <a:t>E</a:t>
            </a:r>
            <a:r>
              <a:rPr lang="en-US" dirty="0" smtClean="0"/>
              <a:t>mergency geo-cast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by Emmanuel </a:t>
            </a:r>
            <a:r>
              <a:rPr lang="en-US" dirty="0" err="1" smtClean="0"/>
              <a:t>Cecchet</a:t>
            </a:r>
            <a:endParaRPr lang="en-US" dirty="0" smtClean="0"/>
          </a:p>
          <a:p>
            <a:pPr lvl="1"/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tTmOArfXSsw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Architecture: Global name service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3080" y="1224284"/>
            <a:ext cx="8543048" cy="972563"/>
            <a:chOff x="720758" y="1384472"/>
            <a:chExt cx="7823581" cy="972563"/>
          </a:xfrm>
        </p:grpSpPr>
        <p:sp>
          <p:nvSpPr>
            <p:cNvPr id="10" name="Rectangle 9"/>
            <p:cNvSpPr/>
            <p:nvPr/>
          </p:nvSpPr>
          <p:spPr>
            <a:xfrm>
              <a:off x="720758" y="1384472"/>
              <a:ext cx="7823581" cy="9725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97410" y="1601868"/>
              <a:ext cx="29293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Global name service</a:t>
              </a:r>
              <a:endParaRPr lang="en-US" sz="28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4818" y="2555203"/>
            <a:ext cx="3698123" cy="2480196"/>
            <a:chOff x="1039009" y="2452225"/>
            <a:chExt cx="3698123" cy="2480196"/>
          </a:xfrm>
        </p:grpSpPr>
        <p:sp>
          <p:nvSpPr>
            <p:cNvPr id="34" name="TextBox 33"/>
            <p:cNvSpPr txBox="1"/>
            <p:nvPr/>
          </p:nvSpPr>
          <p:spPr>
            <a:xfrm>
              <a:off x="1039009" y="2452225"/>
              <a:ext cx="2155483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595959"/>
                  </a:solidFill>
                </a:rPr>
                <a:t>Name certification</a:t>
              </a:r>
              <a:endParaRPr lang="en-US" sz="2000" b="1" dirty="0">
                <a:solidFill>
                  <a:srgbClr val="595959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39009" y="2973957"/>
              <a:ext cx="3698123" cy="4001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Name resolution: Auspice, </a:t>
              </a:r>
              <a:r>
                <a:rPr lang="en-US" sz="2000" b="1" dirty="0" err="1" smtClean="0"/>
                <a:t>DMap</a:t>
              </a:r>
              <a:endParaRPr lang="en-US" sz="20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39009" y="4010579"/>
              <a:ext cx="280076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595959"/>
                  </a:solidFill>
                </a:rPr>
                <a:t>Context &amp; M2M services</a:t>
              </a:r>
              <a:endParaRPr lang="en-US" sz="2000" b="1" dirty="0">
                <a:solidFill>
                  <a:srgbClr val="595959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39009" y="4532311"/>
              <a:ext cx="2041645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595959"/>
                  </a:solidFill>
                </a:rPr>
                <a:t>Service migration</a:t>
              </a:r>
              <a:endParaRPr lang="en-US" sz="2000" b="1" dirty="0">
                <a:solidFill>
                  <a:srgbClr val="595959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39009" y="3495689"/>
              <a:ext cx="3096245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595959"/>
                  </a:solidFill>
                </a:rPr>
                <a:t>Content storage &amp; retrieval</a:t>
              </a:r>
              <a:endParaRPr lang="en-US" sz="2000" b="1" dirty="0">
                <a:solidFill>
                  <a:srgbClr val="595959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106688" y="1521291"/>
            <a:ext cx="167225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/>
                <a:cs typeface="Courier New"/>
                <a:sym typeface="Wingdings"/>
              </a:rPr>
              <a:t>GUID  NA</a:t>
            </a:r>
            <a:endParaRPr lang="en-US" sz="2000" dirty="0">
              <a:latin typeface="Courier New"/>
              <a:cs typeface="Courier New"/>
            </a:endParaRPr>
          </a:p>
        </p:txBody>
      </p:sp>
      <p:grpSp>
        <p:nvGrpSpPr>
          <p:cNvPr id="48" name="Group 56"/>
          <p:cNvGrpSpPr>
            <a:grpSpLocks/>
          </p:cNvGrpSpPr>
          <p:nvPr/>
        </p:nvGrpSpPr>
        <p:grpSpPr bwMode="auto">
          <a:xfrm>
            <a:off x="3450741" y="4583872"/>
            <a:ext cx="5588000" cy="1295601"/>
            <a:chOff x="-2281379" y="6597348"/>
            <a:chExt cx="4436528" cy="988341"/>
          </a:xfrm>
        </p:grpSpPr>
        <p:sp>
          <p:nvSpPr>
            <p:cNvPr id="49" name="Cloud 48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solidFill>
              <a:srgbClr val="FFCC66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50" name="TextBox 55"/>
            <p:cNvSpPr txBox="1">
              <a:spLocks noChangeArrowheads="1"/>
            </p:cNvSpPr>
            <p:nvPr/>
          </p:nvSpPr>
          <p:spPr bwMode="auto">
            <a:xfrm>
              <a:off x="250832" y="6597348"/>
              <a:ext cx="595135" cy="258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b="1" dirty="0"/>
            </a:p>
          </p:txBody>
        </p:sp>
      </p:grpSp>
      <p:sp>
        <p:nvSpPr>
          <p:cNvPr id="59" name="Cloud 58"/>
          <p:cNvSpPr/>
          <p:nvPr/>
        </p:nvSpPr>
        <p:spPr bwMode="auto">
          <a:xfrm>
            <a:off x="4386720" y="5224305"/>
            <a:ext cx="982662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NA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1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60" name="Cloud 59"/>
          <p:cNvSpPr/>
          <p:nvPr/>
        </p:nvSpPr>
        <p:spPr bwMode="auto">
          <a:xfrm>
            <a:off x="6109804" y="5338117"/>
            <a:ext cx="1066800" cy="468312"/>
          </a:xfrm>
          <a:prstGeom prst="cloud">
            <a:avLst/>
          </a:prstGeom>
          <a:solidFill>
            <a:srgbClr val="0080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ea typeface="Arial" charset="0"/>
                <a:cs typeface="Arial" charset="0"/>
              </a:rPr>
              <a:t>NA</a:t>
            </a:r>
            <a:r>
              <a:rPr lang="en-US" sz="1600" b="1" baseline="-25000" dirty="0">
                <a:ea typeface="Arial" charset="0"/>
                <a:cs typeface="Arial" charset="0"/>
              </a:rPr>
              <a:t>2</a:t>
            </a:r>
          </a:p>
        </p:txBody>
      </p: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 flipV="1">
            <a:off x="5343855" y="2196847"/>
            <a:ext cx="1123530" cy="3833036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 rot="17164660">
            <a:off x="5486025" y="3247953"/>
            <a:ext cx="124755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"/>
              </a:rPr>
              <a:t>GUID</a:t>
            </a:r>
            <a:r>
              <a:rPr lang="en-US" sz="1600" dirty="0" smtClean="0">
                <a:latin typeface="Courier"/>
                <a:sym typeface="Wingdings" pitchFamily="2" charset="2"/>
              </a:rPr>
              <a:t>NA</a:t>
            </a:r>
            <a:r>
              <a:rPr lang="en-US" sz="1600" baseline="-25000" dirty="0" smtClean="0">
                <a:latin typeface="Courier"/>
                <a:sym typeface="Wingdings" pitchFamily="2" charset="2"/>
              </a:rPr>
              <a:t>1</a:t>
            </a:r>
            <a:endParaRPr lang="en-US" sz="1600" baseline="-25000" dirty="0">
              <a:latin typeface="Courier"/>
            </a:endParaRPr>
          </a:p>
        </p:txBody>
      </p:sp>
      <p:cxnSp>
        <p:nvCxnSpPr>
          <p:cNvPr id="63" name="Straight Connector 62"/>
          <p:cNvCxnSpPr>
            <a:cxnSpLocks noChangeShapeType="1"/>
            <a:stCxn id="74" idx="0"/>
          </p:cNvCxnSpPr>
          <p:nvPr/>
        </p:nvCxnSpPr>
        <p:spPr bwMode="auto">
          <a:xfrm flipV="1">
            <a:off x="4638418" y="2196847"/>
            <a:ext cx="607786" cy="1960573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</p:spPr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 rot="17285846">
            <a:off x="3837472" y="2935624"/>
            <a:ext cx="178536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"/>
              </a:rPr>
              <a:t>resolve(GUID)</a:t>
            </a:r>
            <a:endParaRPr lang="en-US" sz="1600" dirty="0">
              <a:latin typeface="Courier"/>
            </a:endParaRPr>
          </a:p>
        </p:txBody>
      </p: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>
            <a:off x="4638418" y="4648254"/>
            <a:ext cx="595086" cy="11971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7" name="Straight Connector 66"/>
          <p:cNvCxnSpPr>
            <a:cxnSpLocks noChangeShapeType="1"/>
          </p:cNvCxnSpPr>
          <p:nvPr/>
        </p:nvCxnSpPr>
        <p:spPr bwMode="auto">
          <a:xfrm flipV="1">
            <a:off x="7171841" y="2196847"/>
            <a:ext cx="217928" cy="362704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</p:spPr>
      </p:cxnSp>
      <p:cxnSp>
        <p:nvCxnSpPr>
          <p:cNvPr id="68" name="Straight Connector 67"/>
          <p:cNvCxnSpPr>
            <a:cxnSpLocks noChangeShapeType="1"/>
            <a:stCxn id="74" idx="2"/>
          </p:cNvCxnSpPr>
          <p:nvPr/>
        </p:nvCxnSpPr>
        <p:spPr bwMode="auto">
          <a:xfrm>
            <a:off x="4638418" y="4671770"/>
            <a:ext cx="2304397" cy="12997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554044" y="4700537"/>
            <a:ext cx="55776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d</a:t>
            </a:r>
            <a:r>
              <a:rPr lang="en-US" sz="1600" dirty="0" smtClean="0"/>
              <a:t>ata</a:t>
            </a:r>
            <a:endParaRPr lang="en-US" sz="1600" dirty="0"/>
          </a:p>
        </p:txBody>
      </p:sp>
      <p:pic>
        <p:nvPicPr>
          <p:cNvPr id="71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3166" y="5868969"/>
            <a:ext cx="32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942815" y="3341059"/>
            <a:ext cx="124755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"/>
              </a:rPr>
              <a:t>GUID</a:t>
            </a:r>
            <a:r>
              <a:rPr lang="en-US" sz="1600" dirty="0" smtClean="0">
                <a:latin typeface="Courier"/>
                <a:sym typeface="Wingdings" pitchFamily="2" charset="2"/>
              </a:rPr>
              <a:t>NA</a:t>
            </a:r>
            <a:r>
              <a:rPr lang="en-US" sz="1600" baseline="-25000" dirty="0" smtClean="0">
                <a:latin typeface="Courier"/>
                <a:sym typeface="Wingdings" pitchFamily="2" charset="2"/>
              </a:rPr>
              <a:t>2</a:t>
            </a:r>
            <a:endParaRPr lang="en-US" sz="1600" baseline="-25000" dirty="0">
              <a:latin typeface="Courier"/>
            </a:endParaRPr>
          </a:p>
        </p:txBody>
      </p:sp>
      <p:pic>
        <p:nvPicPr>
          <p:cNvPr id="74" name="Picture 30" descr="wireless-laptop-antenn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4424" y="4157420"/>
            <a:ext cx="4079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4" name="Straight Connector 83"/>
          <p:cNvCxnSpPr>
            <a:cxnSpLocks noChangeShapeType="1"/>
          </p:cNvCxnSpPr>
          <p:nvPr/>
        </p:nvCxnSpPr>
        <p:spPr bwMode="auto">
          <a:xfrm flipH="1">
            <a:off x="4738830" y="2203796"/>
            <a:ext cx="655011" cy="2064449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lg" len="lg"/>
          </a:ln>
        </p:spPr>
      </p:cxnSp>
      <p:sp>
        <p:nvSpPr>
          <p:cNvPr id="90" name="TextBox 89"/>
          <p:cNvSpPr txBox="1">
            <a:spLocks noChangeArrowheads="1"/>
          </p:cNvSpPr>
          <p:nvPr/>
        </p:nvSpPr>
        <p:spPr bwMode="auto">
          <a:xfrm rot="17256280">
            <a:off x="4723026" y="3136507"/>
            <a:ext cx="124755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"/>
              </a:rPr>
              <a:t>GUID</a:t>
            </a:r>
            <a:r>
              <a:rPr lang="en-US" sz="1600" dirty="0" smtClean="0">
                <a:latin typeface="Courier"/>
                <a:sym typeface="Wingdings" pitchFamily="2" charset="2"/>
              </a:rPr>
              <a:t>NA</a:t>
            </a:r>
            <a:r>
              <a:rPr lang="en-US" sz="1600" baseline="-25000" dirty="0" smtClean="0">
                <a:latin typeface="Courier"/>
                <a:sym typeface="Wingdings" pitchFamily="2" charset="2"/>
              </a:rPr>
              <a:t>1</a:t>
            </a:r>
            <a:endParaRPr lang="en-US" sz="1600" baseline="-25000" dirty="0">
              <a:latin typeface="Courier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 rot="17256280">
            <a:off x="4731322" y="3089021"/>
            <a:ext cx="1206513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"/>
              </a:rPr>
              <a:t>GUID</a:t>
            </a:r>
            <a:r>
              <a:rPr lang="en-US" sz="1600" dirty="0" smtClean="0">
                <a:latin typeface="Courier"/>
                <a:sym typeface="Wingdings" pitchFamily="2" charset="2"/>
              </a:rPr>
              <a:t>NA</a:t>
            </a:r>
            <a:r>
              <a:rPr lang="en-US" sz="1600" baseline="-25000" dirty="0">
                <a:latin typeface="Courier"/>
                <a:sym typeface="Wingdings" pitchFamily="2" charset="2"/>
              </a:rPr>
              <a:t>2</a:t>
            </a:r>
            <a:endParaRPr lang="en-US" sz="1600" baseline="-25000" dirty="0">
              <a:latin typeface="Courier"/>
            </a:endParaRPr>
          </a:p>
        </p:txBody>
      </p:sp>
      <p:sp>
        <p:nvSpPr>
          <p:cNvPr id="16399" name="Slide Number Placeholder 163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1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8172E-6 4.47478E-6 L 0.21195 -0.0291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9" grpId="0" animBg="1"/>
      <p:bldP spid="60" grpId="0" animBg="1"/>
      <p:bldP spid="62" grpId="0" animBg="1"/>
      <p:bldP spid="62" grpId="1" animBg="1"/>
      <p:bldP spid="64" grpId="0" animBg="1"/>
      <p:bldP spid="64" grpId="1" animBg="1"/>
      <p:bldP spid="64" grpId="2" animBg="1"/>
      <p:bldP spid="69" grpId="0" animBg="1"/>
      <p:bldP spid="69" grpId="1" animBg="1"/>
      <p:bldP spid="69" grpId="2" animBg="1"/>
      <p:bldP spid="65" grpId="0" animBg="1"/>
      <p:bldP spid="90" grpId="2" animBg="1"/>
      <p:bldP spid="90" grpId="3" animBg="1"/>
      <p:bldP spid="9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04818" y="2555203"/>
            <a:ext cx="21554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 certification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4818" y="3076935"/>
            <a:ext cx="36981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 resolution: Auspice,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DMap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18" y="4113557"/>
            <a:ext cx="280076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595959"/>
                </a:solidFill>
              </a:rPr>
              <a:t>Context &amp; M2M services</a:t>
            </a:r>
            <a:endParaRPr lang="en-US" sz="2000" b="1" dirty="0">
              <a:solidFill>
                <a:srgbClr val="595959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4818" y="4635289"/>
            <a:ext cx="204164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595959"/>
                </a:solidFill>
              </a:rPr>
              <a:t>Service migration</a:t>
            </a:r>
            <a:endParaRPr lang="en-US" sz="2000" b="1" dirty="0">
              <a:solidFill>
                <a:srgbClr val="59595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4818" y="3598667"/>
            <a:ext cx="3096245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Content storage &amp; retrieval</a:t>
            </a:r>
            <a:endParaRPr lang="en-US" sz="2000" b="1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Global name service: Content retrieval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3080" y="1224284"/>
            <a:ext cx="8543048" cy="972563"/>
            <a:chOff x="720758" y="1384472"/>
            <a:chExt cx="7823581" cy="972563"/>
          </a:xfrm>
        </p:grpSpPr>
        <p:sp>
          <p:nvSpPr>
            <p:cNvPr id="10" name="Rectangle 9"/>
            <p:cNvSpPr/>
            <p:nvPr/>
          </p:nvSpPr>
          <p:spPr>
            <a:xfrm>
              <a:off x="720758" y="1384472"/>
              <a:ext cx="7823581" cy="9725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97410" y="1601868"/>
              <a:ext cx="29293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Global name service</a:t>
              </a:r>
              <a:endParaRPr lang="en-US" sz="2800" b="1" dirty="0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loud 41"/>
          <p:cNvSpPr/>
          <p:nvPr/>
        </p:nvSpPr>
        <p:spPr bwMode="auto">
          <a:xfrm>
            <a:off x="7236298" y="4929583"/>
            <a:ext cx="982662" cy="468312"/>
          </a:xfrm>
          <a:prstGeom prst="cloud">
            <a:avLst/>
          </a:prstGeom>
          <a:solidFill>
            <a:schemeClr val="accent1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name service: Content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79" y="1177453"/>
            <a:ext cx="8543049" cy="9022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Content CGUID </a:t>
            </a:r>
            <a:r>
              <a:rPr lang="en-US" dirty="0" smtClean="0">
                <a:sym typeface="Wingdings"/>
              </a:rPr>
              <a:t> [NA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, NA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, … ]</a:t>
            </a:r>
          </a:p>
          <a:p>
            <a:pPr lvl="1"/>
            <a:r>
              <a:rPr lang="en-US" dirty="0" smtClean="0">
                <a:sym typeface="Wingdings"/>
              </a:rPr>
              <a:t>Opportunistic caching + request interception</a:t>
            </a:r>
            <a:endParaRPr lang="en-US" dirty="0"/>
          </a:p>
        </p:txBody>
      </p:sp>
      <p:pic>
        <p:nvPicPr>
          <p:cNvPr id="8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093" y="5463181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88535" y="40556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96076" y="2153335"/>
            <a:ext cx="7213732" cy="780263"/>
            <a:chOff x="1216972" y="2098120"/>
            <a:chExt cx="7213732" cy="780263"/>
          </a:xfrm>
        </p:grpSpPr>
        <p:sp>
          <p:nvSpPr>
            <p:cNvPr id="10" name="Rectangle 9"/>
            <p:cNvSpPr/>
            <p:nvPr/>
          </p:nvSpPr>
          <p:spPr>
            <a:xfrm>
              <a:off x="1216972" y="2098120"/>
              <a:ext cx="7213732" cy="78026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19850" y="2227406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GNRS</a:t>
              </a:r>
              <a:endParaRPr lang="en-US" sz="2400" b="1" dirty="0"/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38414" y="3404866"/>
            <a:ext cx="4286732" cy="1460002"/>
            <a:chOff x="-2281379" y="6597348"/>
            <a:chExt cx="4436528" cy="988341"/>
          </a:xfrm>
        </p:grpSpPr>
        <p:sp>
          <p:nvSpPr>
            <p:cNvPr id="14" name="Cloud 13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solidFill>
              <a:srgbClr val="FFCC66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15" name="TextBox 55"/>
            <p:cNvSpPr txBox="1">
              <a:spLocks noChangeArrowheads="1"/>
            </p:cNvSpPr>
            <p:nvPr/>
          </p:nvSpPr>
          <p:spPr bwMode="auto">
            <a:xfrm>
              <a:off x="250832" y="6597348"/>
              <a:ext cx="595135" cy="229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b="1" dirty="0"/>
            </a:p>
          </p:txBody>
        </p:sp>
      </p:grpSp>
      <p:grpSp>
        <p:nvGrpSpPr>
          <p:cNvPr id="16" name="Group 56"/>
          <p:cNvGrpSpPr>
            <a:grpSpLocks/>
          </p:cNvGrpSpPr>
          <p:nvPr/>
        </p:nvGrpSpPr>
        <p:grpSpPr bwMode="auto">
          <a:xfrm>
            <a:off x="2134642" y="3395757"/>
            <a:ext cx="4286732" cy="1460002"/>
            <a:chOff x="-2281379" y="6597348"/>
            <a:chExt cx="4436528" cy="988341"/>
          </a:xfrm>
          <a:solidFill>
            <a:schemeClr val="bg2">
              <a:lumMod val="75000"/>
              <a:alpha val="46000"/>
            </a:schemeClr>
          </a:solidFill>
        </p:grpSpPr>
        <p:sp>
          <p:nvSpPr>
            <p:cNvPr id="17" name="Cloud 16"/>
            <p:cNvSpPr/>
            <p:nvPr/>
          </p:nvSpPr>
          <p:spPr bwMode="auto">
            <a:xfrm>
              <a:off x="-2281379" y="6603555"/>
              <a:ext cx="4436528" cy="982134"/>
            </a:xfrm>
            <a:prstGeom prst="cloud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18" name="TextBox 55"/>
            <p:cNvSpPr txBox="1">
              <a:spLocks noChangeArrowheads="1"/>
            </p:cNvSpPr>
            <p:nvPr/>
          </p:nvSpPr>
          <p:spPr bwMode="auto">
            <a:xfrm>
              <a:off x="250832" y="6597348"/>
              <a:ext cx="595135" cy="22918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 b="1" dirty="0"/>
            </a:p>
          </p:txBody>
        </p:sp>
      </p:grpSp>
      <p:sp>
        <p:nvSpPr>
          <p:cNvPr id="20" name="Cloud 19"/>
          <p:cNvSpPr/>
          <p:nvPr/>
        </p:nvSpPr>
        <p:spPr bwMode="auto">
          <a:xfrm>
            <a:off x="4794012" y="3599228"/>
            <a:ext cx="4286732" cy="1450833"/>
          </a:xfrm>
          <a:prstGeom prst="cloud">
            <a:avLst/>
          </a:prstGeom>
          <a:solidFill>
            <a:schemeClr val="accent2">
              <a:lumMod val="60000"/>
              <a:lumOff val="40000"/>
              <a:alpha val="4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endParaRPr lang="en-US" sz="1600" dirty="0">
              <a:ea typeface="Arial" charset="0"/>
              <a:cs typeface="Arial" charset="0"/>
            </a:endParaRPr>
          </a:p>
        </p:txBody>
      </p:sp>
      <p:cxnSp>
        <p:nvCxnSpPr>
          <p:cNvPr id="23" name="Straight Arrow Connector 22"/>
          <p:cNvCxnSpPr>
            <a:stCxn id="8" idx="0"/>
          </p:cNvCxnSpPr>
          <p:nvPr/>
        </p:nvCxnSpPr>
        <p:spPr>
          <a:xfrm flipV="1">
            <a:off x="1062533" y="2988183"/>
            <a:ext cx="885136" cy="24749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216972" y="2988183"/>
            <a:ext cx="899908" cy="259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7450754">
            <a:off x="790415" y="3791094"/>
            <a:ext cx="95423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</a:rPr>
              <a:t>CGUID</a:t>
            </a:r>
            <a:endParaRPr lang="en-US" sz="2000" dirty="0">
              <a:latin typeface="Courier"/>
            </a:endParaRPr>
          </a:p>
        </p:txBody>
      </p:sp>
      <p:sp>
        <p:nvSpPr>
          <p:cNvPr id="38" name="TextBox 37"/>
          <p:cNvSpPr txBox="1"/>
          <p:nvPr/>
        </p:nvSpPr>
        <p:spPr>
          <a:xfrm rot="17450754">
            <a:off x="1063009" y="4193606"/>
            <a:ext cx="17751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</a:rPr>
              <a:t>[NA</a:t>
            </a:r>
            <a:r>
              <a:rPr lang="en-US" sz="2000" baseline="-25000" dirty="0" smtClean="0">
                <a:latin typeface="Courier"/>
              </a:rPr>
              <a:t>1</a:t>
            </a:r>
            <a:r>
              <a:rPr lang="en-US" sz="2000" dirty="0" smtClean="0">
                <a:latin typeface="Courier"/>
              </a:rPr>
              <a:t>,NA</a:t>
            </a:r>
            <a:r>
              <a:rPr lang="en-US" sz="2000" baseline="-25000" dirty="0" smtClean="0">
                <a:latin typeface="Courier"/>
              </a:rPr>
              <a:t>2</a:t>
            </a:r>
            <a:r>
              <a:rPr lang="en-US" sz="2000" dirty="0">
                <a:latin typeface="Courier"/>
              </a:rPr>
              <a:t>,</a:t>
            </a:r>
            <a:r>
              <a:rPr lang="en-US" sz="2000" dirty="0" smtClean="0">
                <a:latin typeface="Courier"/>
              </a:rPr>
              <a:t>…]</a:t>
            </a:r>
            <a:endParaRPr lang="en-US" sz="2000" dirty="0">
              <a:latin typeface="Courier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86546" y="4865395"/>
            <a:ext cx="8016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CGUID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836470" y="4618002"/>
            <a:ext cx="8016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CGUID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596170" y="3655857"/>
            <a:ext cx="8016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CGUID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1196497" y="4242363"/>
            <a:ext cx="4657136" cy="1469698"/>
          </a:xfrm>
          <a:custGeom>
            <a:avLst/>
            <a:gdLst>
              <a:gd name="connsiteX0" fmla="*/ 0 w 4657136"/>
              <a:gd name="connsiteY0" fmla="*/ 1469698 h 1469698"/>
              <a:gd name="connsiteX1" fmla="*/ 478599 w 4657136"/>
              <a:gd name="connsiteY1" fmla="*/ 1156820 h 1469698"/>
              <a:gd name="connsiteX2" fmla="*/ 1030829 w 4657136"/>
              <a:gd name="connsiteY2" fmla="*/ 567874 h 1469698"/>
              <a:gd name="connsiteX3" fmla="*/ 1932803 w 4657136"/>
              <a:gd name="connsiteY3" fmla="*/ 70951 h 1469698"/>
              <a:gd name="connsiteX4" fmla="*/ 3865607 w 4657136"/>
              <a:gd name="connsiteY4" fmla="*/ 34142 h 1469698"/>
              <a:gd name="connsiteX5" fmla="*/ 4657136 w 4657136"/>
              <a:gd name="connsiteY5" fmla="*/ 365424 h 146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7136" h="1469698">
                <a:moveTo>
                  <a:pt x="0" y="1469698"/>
                </a:moveTo>
                <a:cubicBezTo>
                  <a:pt x="153397" y="1388411"/>
                  <a:pt x="306794" y="1307124"/>
                  <a:pt x="478599" y="1156820"/>
                </a:cubicBezTo>
                <a:cubicBezTo>
                  <a:pt x="650404" y="1006516"/>
                  <a:pt x="788462" y="748852"/>
                  <a:pt x="1030829" y="567874"/>
                </a:cubicBezTo>
                <a:cubicBezTo>
                  <a:pt x="1273196" y="386896"/>
                  <a:pt x="1460340" y="159906"/>
                  <a:pt x="1932803" y="70951"/>
                </a:cubicBezTo>
                <a:cubicBezTo>
                  <a:pt x="2405266" y="-18004"/>
                  <a:pt x="3411552" y="-14937"/>
                  <a:pt x="3865607" y="34142"/>
                </a:cubicBezTo>
                <a:cubicBezTo>
                  <a:pt x="4319662" y="83221"/>
                  <a:pt x="4488399" y="224322"/>
                  <a:pt x="4657136" y="36542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841606" y="4623162"/>
            <a:ext cx="8016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CGUID</a:t>
            </a:r>
            <a:endParaRPr lang="en-US" dirty="0"/>
          </a:p>
        </p:txBody>
      </p:sp>
      <p:sp>
        <p:nvSpPr>
          <p:cNvPr id="48" name="Can 47"/>
          <p:cNvSpPr/>
          <p:nvPr/>
        </p:nvSpPr>
        <p:spPr>
          <a:xfrm>
            <a:off x="2130888" y="4645191"/>
            <a:ext cx="354239" cy="348956"/>
          </a:xfrm>
          <a:prstGeom prst="can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513" y="5878163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2177941" y="4987334"/>
            <a:ext cx="8016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CGUID</a:t>
            </a:r>
            <a:endParaRPr lang="en-US" dirty="0"/>
          </a:p>
        </p:txBody>
      </p:sp>
      <p:sp>
        <p:nvSpPr>
          <p:cNvPr id="54" name="Freeform 53"/>
          <p:cNvSpPr/>
          <p:nvPr/>
        </p:nvSpPr>
        <p:spPr>
          <a:xfrm>
            <a:off x="1984485" y="4853111"/>
            <a:ext cx="235408" cy="1227042"/>
          </a:xfrm>
          <a:custGeom>
            <a:avLst/>
            <a:gdLst>
              <a:gd name="connsiteX0" fmla="*/ 3542 w 150803"/>
              <a:gd name="connsiteY0" fmla="*/ 1085869 h 1085869"/>
              <a:gd name="connsiteX1" fmla="*/ 3542 w 150803"/>
              <a:gd name="connsiteY1" fmla="*/ 772992 h 1085869"/>
              <a:gd name="connsiteX2" fmla="*/ 40357 w 150803"/>
              <a:gd name="connsiteY2" fmla="*/ 312877 h 1085869"/>
              <a:gd name="connsiteX3" fmla="*/ 40357 w 150803"/>
              <a:gd name="connsiteY3" fmla="*/ 312877 h 1085869"/>
              <a:gd name="connsiteX4" fmla="*/ 150803 w 150803"/>
              <a:gd name="connsiteY4" fmla="*/ 0 h 108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03" h="1085869">
                <a:moveTo>
                  <a:pt x="3542" y="1085869"/>
                </a:moveTo>
                <a:cubicBezTo>
                  <a:pt x="474" y="993846"/>
                  <a:pt x="-2594" y="901824"/>
                  <a:pt x="3542" y="772992"/>
                </a:cubicBezTo>
                <a:cubicBezTo>
                  <a:pt x="9678" y="644160"/>
                  <a:pt x="40357" y="312877"/>
                  <a:pt x="40357" y="312877"/>
                </a:cubicBezTo>
                <a:lnTo>
                  <a:pt x="40357" y="312877"/>
                </a:lnTo>
                <a:lnTo>
                  <a:pt x="150803" y="0"/>
                </a:ln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183077" y="4974089"/>
            <a:ext cx="8016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CGUID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51758" y="4275859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7673477" y="4912419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</a:t>
            </a:r>
            <a:r>
              <a:rPr lang="en-US" b="1" baseline="-25000" dirty="0"/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96653" y="3905643"/>
            <a:ext cx="122942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  <a:r>
              <a:rPr lang="en-US" sz="1200" dirty="0" smtClean="0"/>
              <a:t>et(CGUID, NA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651917" y="5478555"/>
            <a:ext cx="88986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g</a:t>
            </a:r>
            <a:r>
              <a:rPr lang="en-US" sz="1200" dirty="0" smtClean="0"/>
              <a:t>et(CGUID)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7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57 0.01087 C -0.06802 -0.01272 -0.08329 -0.03608 -0.11955 -0.04834 C -0.15547 -0.06036 -0.22731 -0.06268 -0.26982 -0.06152 C -0.31216 -0.05967 -0.34582 -0.05389 -0.37393 -0.03816 C -0.40204 -0.0229 -0.41749 0.00254 -0.43866 0.03029 C -0.45948 0.05805 -0.47822 0.10222 -0.49904 0.12858 C -0.51986 0.15472 -0.54173 0.17114 -0.56342 0.18779 " pathEditMode="relative" rAng="0" ptsTypes="aaaaaaA">
                                      <p:cBhvr>
                                        <p:cTn id="2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42" y="5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2339E-6 8.84874E-7 C 0.00624 0.03197 0.01249 0.06416 0.01509 0.08686 C 0.01787 0.10933 0.01509 0.12578 0.01509 0.13667 " pathEditMode="relative" rAng="0" ptsTypes="aaA">
                                      <p:cBhvr>
                                        <p:cTn id="4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6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6" grpId="0" animBg="1"/>
      <p:bldP spid="47" grpId="0" animBg="1"/>
      <p:bldP spid="50" grpId="0" animBg="1"/>
      <p:bldP spid="54" grpId="0" animBg="1"/>
      <p:bldP spid="55" grpId="0" animBg="1"/>
      <p:bldP spid="55" grpId="1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04818" y="2555203"/>
            <a:ext cx="21554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 certification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4818" y="3076935"/>
            <a:ext cx="36981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 resolution: Auspice,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DMap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18" y="4113557"/>
            <a:ext cx="280076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Context &amp; M2M services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04818" y="4635289"/>
            <a:ext cx="204164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595959"/>
                </a:solidFill>
              </a:rPr>
              <a:t>Service migration</a:t>
            </a:r>
            <a:endParaRPr lang="en-US" sz="2000" b="1" dirty="0">
              <a:solidFill>
                <a:srgbClr val="59595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4818" y="3598667"/>
            <a:ext cx="3096245" cy="40011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 storage &amp; retrieval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Global name service: Content retrieval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3080" y="1224284"/>
            <a:ext cx="8543048" cy="972563"/>
            <a:chOff x="720758" y="1384472"/>
            <a:chExt cx="7823581" cy="972563"/>
          </a:xfrm>
        </p:grpSpPr>
        <p:sp>
          <p:nvSpPr>
            <p:cNvPr id="10" name="Rectangle 9"/>
            <p:cNvSpPr/>
            <p:nvPr/>
          </p:nvSpPr>
          <p:spPr>
            <a:xfrm>
              <a:off x="720758" y="1384472"/>
              <a:ext cx="7823581" cy="9725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97410" y="1601868"/>
              <a:ext cx="29293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Global name service</a:t>
              </a:r>
              <a:endParaRPr lang="en-US" sz="2800" b="1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ndirection and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79" y="1177454"/>
            <a:ext cx="8543049" cy="1150603"/>
          </a:xfrm>
        </p:spPr>
        <p:txBody>
          <a:bodyPr/>
          <a:lstStyle/>
          <a:p>
            <a:r>
              <a:rPr lang="en-US" dirty="0" smtClean="0"/>
              <a:t>Indirection: GUID</a:t>
            </a:r>
            <a:r>
              <a:rPr lang="en-US" baseline="-25000" dirty="0" smtClean="0"/>
              <a:t>1 </a:t>
            </a:r>
            <a:r>
              <a:rPr lang="en-US" dirty="0" smtClean="0">
                <a:sym typeface="Wingdings"/>
              </a:rPr>
              <a:t> GUID</a:t>
            </a:r>
            <a:r>
              <a:rPr lang="en-US" baseline="-25000" dirty="0" smtClean="0">
                <a:sym typeface="Wingdings"/>
              </a:rPr>
              <a:t>2</a:t>
            </a:r>
          </a:p>
          <a:p>
            <a:r>
              <a:rPr lang="en-US" dirty="0" smtClean="0">
                <a:sym typeface="Wingdings"/>
              </a:rPr>
              <a:t>Grouping: GUID  {GUID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, GUID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, …, </a:t>
            </a:r>
            <a:r>
              <a:rPr lang="en-US" dirty="0" err="1" smtClean="0">
                <a:sym typeface="Wingdings"/>
              </a:rPr>
              <a:t>GUID</a:t>
            </a:r>
            <a:r>
              <a:rPr lang="en-US" baseline="-25000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0704" y="4844400"/>
            <a:ext cx="736737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Indirection and grouping enable context-aware services, </a:t>
            </a:r>
          </a:p>
          <a:p>
            <a:pPr algn="ctr"/>
            <a:r>
              <a:rPr lang="en-US" sz="2400" b="1" dirty="0" smtClean="0"/>
              <a:t>content mobility, and group mobility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Indirection + grouping: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79" y="1177454"/>
            <a:ext cx="8543049" cy="1150603"/>
          </a:xfrm>
        </p:spPr>
        <p:txBody>
          <a:bodyPr/>
          <a:lstStyle/>
          <a:p>
            <a:r>
              <a:rPr lang="en-US" dirty="0" smtClean="0"/>
              <a:t>MGUID</a:t>
            </a:r>
            <a:r>
              <a:rPr lang="en-US" baseline="-25000" dirty="0" smtClean="0"/>
              <a:t> </a:t>
            </a:r>
            <a:r>
              <a:rPr lang="en-US" dirty="0" smtClean="0">
                <a:sym typeface="Wingdings"/>
              </a:rPr>
              <a:t> {T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, T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, …, 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k</a:t>
            </a:r>
            <a:r>
              <a:rPr lang="en-US" dirty="0" smtClean="0">
                <a:sym typeface="Wingdings"/>
              </a:rPr>
              <a:t>}     (terminal networks)</a:t>
            </a:r>
            <a:endParaRPr lang="en-US" baseline="-25000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MGUID  {members(MGUID) | T</a:t>
            </a:r>
            <a:r>
              <a:rPr lang="en-US" baseline="-25000" dirty="0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}    (late binding)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96076" y="2419113"/>
            <a:ext cx="7213732" cy="780263"/>
            <a:chOff x="1216972" y="2098120"/>
            <a:chExt cx="7213732" cy="780263"/>
          </a:xfrm>
        </p:grpSpPr>
        <p:sp>
          <p:nvSpPr>
            <p:cNvPr id="5" name="Rectangle 4"/>
            <p:cNvSpPr/>
            <p:nvPr/>
          </p:nvSpPr>
          <p:spPr>
            <a:xfrm>
              <a:off x="1216972" y="2098120"/>
              <a:ext cx="7213732" cy="78026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4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4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67177" y="2227406"/>
              <a:ext cx="2768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Global name service</a:t>
              </a:r>
              <a:endParaRPr lang="en-US" sz="2400" b="1" dirty="0"/>
            </a:p>
          </p:txBody>
        </p:sp>
      </p:grpSp>
      <p:pic>
        <p:nvPicPr>
          <p:cNvPr id="8" name="Picture 30" descr="wireless-laptop-antenn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089" y="5386199"/>
            <a:ext cx="4079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792083" y="3199377"/>
            <a:ext cx="933738" cy="21868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7640534">
            <a:off x="463327" y="4184594"/>
            <a:ext cx="969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</a:rPr>
              <a:t>MGUID</a:t>
            </a:r>
            <a:endParaRPr lang="en-US" sz="2000" dirty="0">
              <a:latin typeface="Courier"/>
              <a:cs typeface="Courier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44483" y="3351777"/>
            <a:ext cx="933738" cy="218682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7553137">
            <a:off x="656716" y="4344027"/>
            <a:ext cx="1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  <a:sym typeface="Wingdings"/>
              </a:rPr>
              <a:t>{T</a:t>
            </a:r>
            <a:r>
              <a:rPr lang="en-US" sz="2000" baseline="-25000" dirty="0">
                <a:latin typeface="Courier"/>
                <a:cs typeface="Courier"/>
                <a:sym typeface="Wingdings"/>
              </a:rPr>
              <a:t>1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,T</a:t>
            </a:r>
            <a:r>
              <a:rPr lang="en-US" sz="2000" baseline="-25000" dirty="0" smtClean="0">
                <a:latin typeface="Courier"/>
                <a:cs typeface="Courier"/>
                <a:sym typeface="Wingdings"/>
              </a:rPr>
              <a:t>2</a:t>
            </a:r>
            <a:r>
              <a:rPr lang="en-US" sz="2000" dirty="0" smtClean="0">
                <a:latin typeface="Courier"/>
                <a:cs typeface="Courier"/>
                <a:sym typeface="Wingdings"/>
              </a:rPr>
              <a:t>,…,</a:t>
            </a:r>
            <a:r>
              <a:rPr lang="en-US" sz="2000" dirty="0" err="1" smtClean="0">
                <a:latin typeface="Courier"/>
                <a:cs typeface="Courier"/>
                <a:sym typeface="Wingdings"/>
              </a:rPr>
              <a:t>T</a:t>
            </a:r>
            <a:r>
              <a:rPr lang="en-US" sz="2000" baseline="-25000" dirty="0" err="1" smtClean="0">
                <a:latin typeface="Courier"/>
                <a:cs typeface="Courier"/>
                <a:sym typeface="Wingdings"/>
              </a:rPr>
              <a:t>k</a:t>
            </a:r>
            <a:r>
              <a:rPr lang="en-US" sz="2000" dirty="0">
                <a:latin typeface="Courier"/>
                <a:cs typeface="Courier"/>
                <a:sym typeface="Wingdings"/>
              </a:rPr>
              <a:t>} 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15" name="Cloud 14"/>
          <p:cNvSpPr/>
          <p:nvPr/>
        </p:nvSpPr>
        <p:spPr bwMode="auto">
          <a:xfrm>
            <a:off x="6496249" y="3962912"/>
            <a:ext cx="1222228" cy="468511"/>
          </a:xfrm>
          <a:prstGeom prst="cloud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6" name="Cloud 15"/>
          <p:cNvSpPr/>
          <p:nvPr/>
        </p:nvSpPr>
        <p:spPr bwMode="auto">
          <a:xfrm>
            <a:off x="6610219" y="5218543"/>
            <a:ext cx="1260658" cy="468511"/>
          </a:xfrm>
          <a:prstGeom prst="cloud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err="1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err="1" smtClean="0">
                <a:ea typeface="Arial" charset="0"/>
                <a:cs typeface="Arial" charset="0"/>
              </a:rPr>
              <a:t>k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6496249" y="4457192"/>
            <a:ext cx="1374628" cy="468511"/>
          </a:xfrm>
          <a:prstGeom prst="cloud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 smtClean="0">
                <a:ea typeface="Arial" charset="0"/>
                <a:cs typeface="Arial" charset="0"/>
              </a:rPr>
              <a:t>T</a:t>
            </a:r>
            <a:r>
              <a:rPr lang="en-US" sz="1600" b="1" baseline="-25000" dirty="0" smtClean="0">
                <a:ea typeface="Arial" charset="0"/>
                <a:cs typeface="Arial" charset="0"/>
              </a:rPr>
              <a:t>2</a:t>
            </a:r>
            <a:endParaRPr lang="en-US" sz="1600" b="1" baseline="-25000" dirty="0">
              <a:ea typeface="Arial" charset="0"/>
              <a:cs typeface="Arial" charset="0"/>
            </a:endParaRPr>
          </a:p>
        </p:txBody>
      </p:sp>
      <p:pic>
        <p:nvPicPr>
          <p:cNvPr id="18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6238" y="3586699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loud 19"/>
          <p:cNvSpPr/>
          <p:nvPr/>
        </p:nvSpPr>
        <p:spPr bwMode="auto">
          <a:xfrm>
            <a:off x="2134642" y="3812703"/>
            <a:ext cx="4286732" cy="1450833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defRPr/>
            </a:pPr>
            <a:endParaRPr lang="en-US" sz="1600" dirty="0">
              <a:ea typeface="Arial" charset="0"/>
              <a:cs typeface="Arial" charset="0"/>
            </a:endParaRPr>
          </a:p>
        </p:txBody>
      </p:sp>
      <p:pic>
        <p:nvPicPr>
          <p:cNvPr id="22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9170" y="3909495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28139" y="3651819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183" y="4483925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9448" y="4390815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1520" y="5237741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Freeform 26"/>
          <p:cNvSpPr/>
          <p:nvPr/>
        </p:nvSpPr>
        <p:spPr>
          <a:xfrm>
            <a:off x="976880" y="4270688"/>
            <a:ext cx="5763589" cy="1416371"/>
          </a:xfrm>
          <a:custGeom>
            <a:avLst/>
            <a:gdLst>
              <a:gd name="connsiteX0" fmla="*/ 0 w 5763589"/>
              <a:gd name="connsiteY0" fmla="*/ 1416371 h 1416371"/>
              <a:gd name="connsiteX1" fmla="*/ 341907 w 5763589"/>
              <a:gd name="connsiteY1" fmla="*/ 1155889 h 1416371"/>
              <a:gd name="connsiteX2" fmla="*/ 814066 w 5763589"/>
              <a:gd name="connsiteY2" fmla="*/ 814006 h 1416371"/>
              <a:gd name="connsiteX3" fmla="*/ 2051447 w 5763589"/>
              <a:gd name="connsiteY3" fmla="*/ 211642 h 1416371"/>
              <a:gd name="connsiteX4" fmla="*/ 4509927 w 5763589"/>
              <a:gd name="connsiteY4" fmla="*/ 48841 h 1416371"/>
              <a:gd name="connsiteX5" fmla="*/ 5763589 w 5763589"/>
              <a:gd name="connsiteY5" fmla="*/ 0 h 141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3589" h="1416371">
                <a:moveTo>
                  <a:pt x="0" y="1416371"/>
                </a:moveTo>
                <a:cubicBezTo>
                  <a:pt x="103114" y="1336327"/>
                  <a:pt x="206229" y="1256283"/>
                  <a:pt x="341907" y="1155889"/>
                </a:cubicBezTo>
                <a:cubicBezTo>
                  <a:pt x="477585" y="1055495"/>
                  <a:pt x="529143" y="971380"/>
                  <a:pt x="814066" y="814006"/>
                </a:cubicBezTo>
                <a:cubicBezTo>
                  <a:pt x="1098989" y="656632"/>
                  <a:pt x="1435470" y="339169"/>
                  <a:pt x="2051447" y="211642"/>
                </a:cubicBezTo>
                <a:cubicBezTo>
                  <a:pt x="2667424" y="84115"/>
                  <a:pt x="3891237" y="84115"/>
                  <a:pt x="4509927" y="48841"/>
                </a:cubicBezTo>
                <a:cubicBezTo>
                  <a:pt x="5128617" y="13567"/>
                  <a:pt x="5446103" y="6783"/>
                  <a:pt x="5763589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958967" y="3199376"/>
            <a:ext cx="683816" cy="1071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078805" y="3188976"/>
            <a:ext cx="683816" cy="107131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6789313" y="3909495"/>
            <a:ext cx="229487" cy="328633"/>
          </a:xfrm>
          <a:custGeom>
            <a:avLst/>
            <a:gdLst>
              <a:gd name="connsiteX0" fmla="*/ 0 w 309345"/>
              <a:gd name="connsiteY0" fmla="*/ 227922 h 227922"/>
              <a:gd name="connsiteX1" fmla="*/ 309345 w 309345"/>
              <a:gd name="connsiteY1" fmla="*/ 0 h 227922"/>
              <a:gd name="connsiteX2" fmla="*/ 309345 w 309345"/>
              <a:gd name="connsiteY2" fmla="*/ 0 h 22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345" h="227922">
                <a:moveTo>
                  <a:pt x="0" y="227922"/>
                </a:moveTo>
                <a:lnTo>
                  <a:pt x="309345" y="0"/>
                </a:lnTo>
                <a:lnTo>
                  <a:pt x="309345" y="0"/>
                </a:ln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740469" y="4060592"/>
            <a:ext cx="620232" cy="273956"/>
          </a:xfrm>
          <a:custGeom>
            <a:avLst/>
            <a:gdLst>
              <a:gd name="connsiteX0" fmla="*/ 0 w 309345"/>
              <a:gd name="connsiteY0" fmla="*/ 227922 h 227922"/>
              <a:gd name="connsiteX1" fmla="*/ 309345 w 309345"/>
              <a:gd name="connsiteY1" fmla="*/ 0 h 227922"/>
              <a:gd name="connsiteX2" fmla="*/ 309345 w 309345"/>
              <a:gd name="connsiteY2" fmla="*/ 0 h 22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345" h="227922">
                <a:moveTo>
                  <a:pt x="0" y="227922"/>
                </a:moveTo>
                <a:lnTo>
                  <a:pt x="309345" y="0"/>
                </a:lnTo>
                <a:lnTo>
                  <a:pt x="309345" y="0"/>
                </a:ln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762620" y="4212992"/>
            <a:ext cx="906959" cy="177823"/>
          </a:xfrm>
          <a:custGeom>
            <a:avLst/>
            <a:gdLst>
              <a:gd name="connsiteX0" fmla="*/ 0 w 309345"/>
              <a:gd name="connsiteY0" fmla="*/ 227922 h 227922"/>
              <a:gd name="connsiteX1" fmla="*/ 309345 w 309345"/>
              <a:gd name="connsiteY1" fmla="*/ 0 h 227922"/>
              <a:gd name="connsiteX2" fmla="*/ 309345 w 309345"/>
              <a:gd name="connsiteY2" fmla="*/ 0 h 22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345" h="227922">
                <a:moveTo>
                  <a:pt x="0" y="227922"/>
                </a:moveTo>
                <a:lnTo>
                  <a:pt x="309345" y="0"/>
                </a:lnTo>
                <a:lnTo>
                  <a:pt x="309345" y="0"/>
                </a:ln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58286" y="4760741"/>
            <a:ext cx="6072935" cy="1023998"/>
          </a:xfrm>
          <a:custGeom>
            <a:avLst/>
            <a:gdLst>
              <a:gd name="connsiteX0" fmla="*/ 0 w 6072935"/>
              <a:gd name="connsiteY0" fmla="*/ 1023998 h 1023998"/>
              <a:gd name="connsiteX1" fmla="*/ 1058286 w 6072935"/>
              <a:gd name="connsiteY1" fmla="*/ 340233 h 1023998"/>
              <a:gd name="connsiteX2" fmla="*/ 2849232 w 6072935"/>
              <a:gd name="connsiteY2" fmla="*/ 30911 h 1023998"/>
              <a:gd name="connsiteX3" fmla="*/ 3712143 w 6072935"/>
              <a:gd name="connsiteY3" fmla="*/ 14631 h 1023998"/>
              <a:gd name="connsiteX4" fmla="*/ 4249426 w 6072935"/>
              <a:gd name="connsiteY4" fmla="*/ 63471 h 1023998"/>
              <a:gd name="connsiteX5" fmla="*/ 5144899 w 6072935"/>
              <a:gd name="connsiteY5" fmla="*/ 226273 h 1023998"/>
              <a:gd name="connsiteX6" fmla="*/ 5519370 w 6072935"/>
              <a:gd name="connsiteY6" fmla="*/ 226273 h 1023998"/>
              <a:gd name="connsiteX7" fmla="*/ 6072935 w 6072935"/>
              <a:gd name="connsiteY7" fmla="*/ 128592 h 102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72935" h="1023998">
                <a:moveTo>
                  <a:pt x="0" y="1023998"/>
                </a:moveTo>
                <a:cubicBezTo>
                  <a:pt x="291707" y="764872"/>
                  <a:pt x="583414" y="505747"/>
                  <a:pt x="1058286" y="340233"/>
                </a:cubicBezTo>
                <a:cubicBezTo>
                  <a:pt x="1533158" y="174719"/>
                  <a:pt x="2406923" y="85178"/>
                  <a:pt x="2849232" y="30911"/>
                </a:cubicBezTo>
                <a:cubicBezTo>
                  <a:pt x="3291542" y="-23356"/>
                  <a:pt x="3478777" y="9204"/>
                  <a:pt x="3712143" y="14631"/>
                </a:cubicBezTo>
                <a:cubicBezTo>
                  <a:pt x="3945509" y="20058"/>
                  <a:pt x="4010633" y="28197"/>
                  <a:pt x="4249426" y="63471"/>
                </a:cubicBezTo>
                <a:cubicBezTo>
                  <a:pt x="4488219" y="98745"/>
                  <a:pt x="4933242" y="199139"/>
                  <a:pt x="5144899" y="226273"/>
                </a:cubicBezTo>
                <a:cubicBezTo>
                  <a:pt x="5356556" y="253407"/>
                  <a:pt x="5364697" y="242553"/>
                  <a:pt x="5519370" y="226273"/>
                </a:cubicBezTo>
                <a:cubicBezTo>
                  <a:pt x="5674043" y="209993"/>
                  <a:pt x="5873489" y="169292"/>
                  <a:pt x="6072935" y="12859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36" idx="7"/>
            <a:endCxn id="24" idx="3"/>
          </p:cNvCxnSpPr>
          <p:nvPr/>
        </p:nvCxnSpPr>
        <p:spPr>
          <a:xfrm flipH="1" flipV="1">
            <a:off x="6659062" y="4696452"/>
            <a:ext cx="472159" cy="192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7"/>
            <a:endCxn id="17" idx="0"/>
          </p:cNvCxnSpPr>
          <p:nvPr/>
        </p:nvCxnSpPr>
        <p:spPr>
          <a:xfrm flipV="1">
            <a:off x="7131221" y="4691448"/>
            <a:ext cx="738510" cy="1978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1009442" y="5013028"/>
            <a:ext cx="6398562" cy="869392"/>
          </a:xfrm>
          <a:custGeom>
            <a:avLst/>
            <a:gdLst>
              <a:gd name="connsiteX0" fmla="*/ 0 w 6398562"/>
              <a:gd name="connsiteY0" fmla="*/ 869392 h 869392"/>
              <a:gd name="connsiteX1" fmla="*/ 488440 w 6398562"/>
              <a:gd name="connsiteY1" fmla="*/ 657751 h 869392"/>
              <a:gd name="connsiteX2" fmla="*/ 1237381 w 6398562"/>
              <a:gd name="connsiteY2" fmla="*/ 250748 h 869392"/>
              <a:gd name="connsiteX3" fmla="*/ 2605012 w 6398562"/>
              <a:gd name="connsiteY3" fmla="*/ 71666 h 869392"/>
              <a:gd name="connsiteX4" fmla="*/ 3581892 w 6398562"/>
              <a:gd name="connsiteY4" fmla="*/ 6546 h 869392"/>
              <a:gd name="connsiteX5" fmla="*/ 5437963 w 6398562"/>
              <a:gd name="connsiteY5" fmla="*/ 218187 h 869392"/>
              <a:gd name="connsiteX6" fmla="*/ 6398562 w 6398562"/>
              <a:gd name="connsiteY6" fmla="*/ 267028 h 8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8562" h="869392">
                <a:moveTo>
                  <a:pt x="0" y="869392"/>
                </a:moveTo>
                <a:cubicBezTo>
                  <a:pt x="141105" y="815125"/>
                  <a:pt x="282210" y="760858"/>
                  <a:pt x="488440" y="657751"/>
                </a:cubicBezTo>
                <a:cubicBezTo>
                  <a:pt x="694670" y="554644"/>
                  <a:pt x="884619" y="348429"/>
                  <a:pt x="1237381" y="250748"/>
                </a:cubicBezTo>
                <a:cubicBezTo>
                  <a:pt x="1590143" y="153067"/>
                  <a:pt x="2214260" y="112366"/>
                  <a:pt x="2605012" y="71666"/>
                </a:cubicBezTo>
                <a:cubicBezTo>
                  <a:pt x="2995764" y="30966"/>
                  <a:pt x="3109734" y="-17874"/>
                  <a:pt x="3581892" y="6546"/>
                </a:cubicBezTo>
                <a:cubicBezTo>
                  <a:pt x="4054050" y="30966"/>
                  <a:pt x="4968518" y="174773"/>
                  <a:pt x="5437963" y="218187"/>
                </a:cubicBezTo>
                <a:cubicBezTo>
                  <a:pt x="5907408" y="261601"/>
                  <a:pt x="6398562" y="267028"/>
                  <a:pt x="6398562" y="26702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44" idx="6"/>
            <a:endCxn id="26" idx="1"/>
          </p:cNvCxnSpPr>
          <p:nvPr/>
        </p:nvCxnSpPr>
        <p:spPr>
          <a:xfrm>
            <a:off x="7408004" y="5280056"/>
            <a:ext cx="413516" cy="170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" name="Picture 1025" descr="http://www.mapds.com.au/newsletters/0807/iphone_hom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0700" y="5572212"/>
            <a:ext cx="308879" cy="4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Straight Arrow Connector 48"/>
          <p:cNvCxnSpPr>
            <a:stCxn id="44" idx="6"/>
            <a:endCxn id="48" idx="0"/>
          </p:cNvCxnSpPr>
          <p:nvPr/>
        </p:nvCxnSpPr>
        <p:spPr>
          <a:xfrm>
            <a:off x="7408004" y="5280056"/>
            <a:ext cx="107136" cy="2921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21210590">
            <a:off x="2825857" y="4068845"/>
            <a:ext cx="190849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urier"/>
                <a:cs typeface="Courier"/>
              </a:rPr>
              <a:t>s</a:t>
            </a:r>
            <a:r>
              <a:rPr lang="en-US" sz="1200" dirty="0" err="1" smtClean="0">
                <a:latin typeface="Courier"/>
                <a:cs typeface="Courier"/>
              </a:rPr>
              <a:t>end_data</a:t>
            </a:r>
            <a:r>
              <a:rPr lang="en-US" sz="1200" dirty="0" smtClean="0">
                <a:latin typeface="Courier"/>
                <a:cs typeface="Courier"/>
              </a:rPr>
              <a:t>(MGUID,T</a:t>
            </a:r>
            <a:r>
              <a:rPr lang="en-US" sz="1200" baseline="-25000" dirty="0" smtClean="0">
                <a:latin typeface="Courier"/>
                <a:cs typeface="Courier"/>
              </a:rPr>
              <a:t>1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55" name="TextBox 54"/>
          <p:cNvSpPr txBox="1"/>
          <p:nvPr/>
        </p:nvSpPr>
        <p:spPr>
          <a:xfrm rot="21210590">
            <a:off x="2631359" y="4525006"/>
            <a:ext cx="190849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urier"/>
                <a:cs typeface="Courier"/>
              </a:rPr>
              <a:t>s</a:t>
            </a:r>
            <a:r>
              <a:rPr lang="en-US" sz="1200" dirty="0" err="1" smtClean="0">
                <a:latin typeface="Courier"/>
                <a:cs typeface="Courier"/>
              </a:rPr>
              <a:t>end_data</a:t>
            </a:r>
            <a:r>
              <a:rPr lang="en-US" sz="1200" dirty="0" smtClean="0">
                <a:latin typeface="Courier"/>
                <a:cs typeface="Courier"/>
              </a:rPr>
              <a:t>(MGUID,T</a:t>
            </a:r>
            <a:r>
              <a:rPr lang="en-US" sz="1200" baseline="-25000" dirty="0">
                <a:latin typeface="Courier"/>
                <a:cs typeface="Courier"/>
              </a:rPr>
              <a:t>2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56" name="TextBox 55"/>
          <p:cNvSpPr txBox="1"/>
          <p:nvPr/>
        </p:nvSpPr>
        <p:spPr>
          <a:xfrm rot="21210590">
            <a:off x="2941737" y="4917846"/>
            <a:ext cx="190849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urier"/>
                <a:cs typeface="Courier"/>
              </a:rPr>
              <a:t>s</a:t>
            </a:r>
            <a:r>
              <a:rPr lang="en-US" sz="1200" dirty="0" err="1" smtClean="0">
                <a:latin typeface="Courier"/>
                <a:cs typeface="Courier"/>
              </a:rPr>
              <a:t>end_data</a:t>
            </a:r>
            <a:r>
              <a:rPr lang="en-US" sz="1200" dirty="0" smtClean="0">
                <a:latin typeface="Courier"/>
                <a:cs typeface="Courier"/>
              </a:rPr>
              <a:t>(MGUID,T</a:t>
            </a:r>
            <a:r>
              <a:rPr lang="en-US" sz="1200" baseline="-25000" dirty="0" smtClean="0">
                <a:latin typeface="Courier"/>
                <a:cs typeface="Courier"/>
              </a:rPr>
              <a:t>3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6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7" grpId="0" animBg="1"/>
      <p:bldP spid="32" grpId="0" animBg="1"/>
      <p:bldP spid="33" grpId="0" animBg="1"/>
      <p:bldP spid="34" grpId="0" animBg="1"/>
      <p:bldP spid="36" grpId="0" animBg="1"/>
      <p:bldP spid="44" grpId="0" animBg="1"/>
      <p:bldP spid="52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38451</TotalTime>
  <Words>1707</Words>
  <Application>Microsoft Office PowerPoint</Application>
  <PresentationFormat>On-screen Show (4:3)</PresentationFormat>
  <Paragraphs>535</Paragraphs>
  <Slides>35</Slides>
  <Notes>13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MobilityFirst Project Update FIA PI Meeting, March 18-19 Part-I – Architectural Overview</vt:lpstr>
      <vt:lpstr>From Design Goals to Current Architecture</vt:lpstr>
      <vt:lpstr>Architecture: Global name service</vt:lpstr>
      <vt:lpstr>Architecture: Global name service</vt:lpstr>
      <vt:lpstr>Global name service: Content retrieval</vt:lpstr>
      <vt:lpstr>Global name service: Content retrieval</vt:lpstr>
      <vt:lpstr>Global name service: Content retrieval</vt:lpstr>
      <vt:lpstr>Indirection and grouping</vt:lpstr>
      <vt:lpstr>Indirection + grouping: Multicast</vt:lpstr>
      <vt:lpstr>Indirection+grouping: Context-awareness</vt:lpstr>
      <vt:lpstr>Indirection+grouping: Content directories</vt:lpstr>
      <vt:lpstr>Group mobility</vt:lpstr>
      <vt:lpstr>From Design Goals to Current Architecture</vt:lpstr>
      <vt:lpstr>Architecture: Scaling interdomain routing</vt:lpstr>
      <vt:lpstr>Architecture: Scaling interdomain routing</vt:lpstr>
      <vt:lpstr>Architecture: Multihoming and multipath</vt:lpstr>
      <vt:lpstr>From Design Goals to Current Architecture</vt:lpstr>
      <vt:lpstr>Architecture: Computing layer</vt:lpstr>
      <vt:lpstr>From Design Goals to Current Architecture</vt:lpstr>
      <vt:lpstr>Segmented block transport</vt:lpstr>
      <vt:lpstr>From Design Goals to Current Architecture</vt:lpstr>
      <vt:lpstr>Management plane</vt:lpstr>
      <vt:lpstr>Architecture: Why logically centralized?</vt:lpstr>
      <vt:lpstr>Global name service as geo-distributed key-value store</vt:lpstr>
      <vt:lpstr>Auspice design goals</vt:lpstr>
      <vt:lpstr>Questions?</vt:lpstr>
      <vt:lpstr>Trade-offs of traditional approaches</vt:lpstr>
      <vt:lpstr>Auspice replica placement</vt:lpstr>
      <vt:lpstr>Auspice resolver placement engine</vt:lpstr>
      <vt:lpstr>Auspice service migration (in-progress)</vt:lpstr>
      <vt:lpstr>Auspice implementation &amp; evaluation</vt:lpstr>
      <vt:lpstr>Auspice vs. alternate proposals</vt:lpstr>
      <vt:lpstr>Auspice vs. commercial managed DNS</vt:lpstr>
      <vt:lpstr>Architecture: Why logically centralized?</vt:lpstr>
      <vt:lpstr>Application scenario: Emergency geo-cast</vt:lpstr>
    </vt:vector>
  </TitlesOfParts>
  <Company>UMass 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Architectural Challenges and Initial Approaches</dc:title>
  <dc:creator>Arun Venkataramani</dc:creator>
  <cp:lastModifiedBy>Ray</cp:lastModifiedBy>
  <cp:revision>438</cp:revision>
  <cp:lastPrinted>2011-12-12T01:20:46Z</cp:lastPrinted>
  <dcterms:created xsi:type="dcterms:W3CDTF">2011-05-26T07:09:04Z</dcterms:created>
  <dcterms:modified xsi:type="dcterms:W3CDTF">2013-03-18T06:10:11Z</dcterms:modified>
</cp:coreProperties>
</file>